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9" r:id="rId2"/>
    <p:sldId id="288" r:id="rId3"/>
    <p:sldId id="289" r:id="rId4"/>
    <p:sldId id="327" r:id="rId5"/>
    <p:sldId id="328" r:id="rId6"/>
    <p:sldId id="329" r:id="rId7"/>
    <p:sldId id="331" r:id="rId8"/>
    <p:sldId id="325" r:id="rId9"/>
    <p:sldId id="326" r:id="rId10"/>
    <p:sldId id="259" r:id="rId1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12"/>
    <p:restoredTop sz="99397" autoAdjust="0"/>
  </p:normalViewPr>
  <p:slideViewPr>
    <p:cSldViewPr snapToGrid="0" snapToObjects="1">
      <p:cViewPr>
        <p:scale>
          <a:sx n="80" d="100"/>
          <a:sy n="80" d="100"/>
        </p:scale>
        <p:origin x="-2124" y="-1230"/>
      </p:cViewPr>
      <p:guideLst>
        <p:guide orient="horz" pos="2160"/>
        <p:guide pos="3840"/>
      </p:guideLst>
    </p:cSldViewPr>
  </p:slideViewPr>
  <p:notesTextViewPr>
    <p:cViewPr>
      <p:scale>
        <a:sx n="20" d="100"/>
        <a:sy n="20" d="100"/>
      </p:scale>
      <p:origin x="0" y="0"/>
    </p:cViewPr>
  </p:notesTextViewPr>
  <p:notesViewPr>
    <p:cSldViewPr snapToGrid="0" snapToObjects="1">
      <p:cViewPr varScale="1">
        <p:scale>
          <a:sx n="121" d="100"/>
          <a:sy n="121" d="100"/>
        </p:scale>
        <p:origin x="3864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61C697-E236-438B-8193-9CECC1A6B08F}" type="datetimeFigureOut">
              <a:rPr lang="et-EE"/>
              <a:pPr>
                <a:defRPr/>
              </a:pPr>
              <a:t>5.11.2018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BB68679-C723-4DFF-9DC3-F01311091696}" type="slidenum">
              <a:rPr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77320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BB26303-0897-45D1-839F-7C366B674E24}" type="datetimeFigureOut">
              <a:rPr lang="et-EE"/>
              <a:pPr>
                <a:defRPr/>
              </a:pPr>
              <a:t>5.11.2018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t-E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t-E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31C48D-F9C7-4952-9545-3E4882816306}" type="slidenum">
              <a:rPr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744912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sislaid Sin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/>
          <p:nvPr userDrawn="1"/>
        </p:nvSpPr>
        <p:spPr>
          <a:xfrm>
            <a:off x="9744075" y="4410075"/>
            <a:ext cx="2447925" cy="2447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t-EE"/>
          </a:p>
        </p:txBody>
      </p:sp>
      <p:sp>
        <p:nvSpPr>
          <p:cNvPr id="7" name="Rectangle 14"/>
          <p:cNvSpPr/>
          <p:nvPr userDrawn="1"/>
        </p:nvSpPr>
        <p:spPr>
          <a:xfrm>
            <a:off x="-1588" y="4375150"/>
            <a:ext cx="9745663" cy="24907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t-EE"/>
          </a:p>
        </p:txBody>
      </p:sp>
      <p:sp>
        <p:nvSpPr>
          <p:cNvPr id="8" name="Rectangle 11"/>
          <p:cNvSpPr/>
          <p:nvPr userDrawn="1"/>
        </p:nvSpPr>
        <p:spPr>
          <a:xfrm>
            <a:off x="-1588" y="4375150"/>
            <a:ext cx="12193588" cy="34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t-EE"/>
          </a:p>
        </p:txBody>
      </p:sp>
      <p:pic>
        <p:nvPicPr>
          <p:cNvPr id="9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563" y="5256213"/>
            <a:ext cx="15049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4360382"/>
          </a:xfrm>
        </p:spPr>
        <p:txBody>
          <a:bodyPr rtlCol="0" anchor="ctr">
            <a:normAutofit/>
          </a:bodyPr>
          <a:lstStyle>
            <a:lvl1pPr algn="ctr">
              <a:defRPr/>
            </a:lvl1pPr>
          </a:lstStyle>
          <a:p>
            <a:pPr lvl="0"/>
            <a:r>
              <a:rPr lang="et-EE" noProof="0" smtClean="0"/>
              <a:t>Pildi lisamiseks klõpsake ikooni</a:t>
            </a:r>
            <a:endParaRPr lang="et-EE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4061" y="5914800"/>
            <a:ext cx="8866480" cy="316528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smtClean="0"/>
              <a:t>Klõpsake laadi muutmiseks</a:t>
            </a:r>
            <a:endParaRPr lang="et-E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4061" y="4554000"/>
            <a:ext cx="8866800" cy="1173600"/>
          </a:xfrm>
        </p:spPr>
        <p:txBody>
          <a:bodyPr>
            <a:noAutofit/>
          </a:bodyPr>
          <a:lstStyle>
            <a:lvl1pPr algn="l" fontAlgn="auto">
              <a:lnSpc>
                <a:spcPts val="4400"/>
              </a:lnSpc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93700" y="4081645"/>
            <a:ext cx="9350375" cy="279218"/>
          </a:xfrm>
        </p:spPr>
        <p:txBody>
          <a:bodyPr anchor="ctr">
            <a:normAutofit/>
          </a:bodyPr>
          <a:lstStyle>
            <a:lvl1pPr marL="0" indent="0">
              <a:buFont typeface="Arial" charset="0"/>
              <a:buNone/>
              <a:defRPr sz="1200" i="1">
                <a:solidFill>
                  <a:schemeClr val="bg1"/>
                </a:solidFill>
              </a:defRPr>
            </a:lvl1pPr>
            <a:lvl2pPr marL="360000" indent="0">
              <a:buFont typeface="Arial" charset="0"/>
              <a:buNone/>
              <a:defRPr/>
            </a:lvl2pPr>
            <a:lvl3pPr marL="720000" indent="0">
              <a:buNone/>
              <a:defRPr/>
            </a:lvl3pPr>
            <a:lvl4pPr marL="90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11" name="Date Placeholder 5"/>
          <p:cNvSpPr>
            <a:spLocks noGrp="1"/>
          </p:cNvSpPr>
          <p:nvPr>
            <p:ph type="dt" sz="half" idx="13"/>
          </p:nvPr>
        </p:nvSpPr>
        <p:spPr>
          <a:xfrm>
            <a:off x="393700" y="6303963"/>
            <a:ext cx="1052513" cy="233362"/>
          </a:xfrm>
        </p:spPr>
        <p:txBody>
          <a:bodyPr/>
          <a:lstStyle>
            <a:lvl1pPr algn="l">
              <a:defRPr sz="1800" i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67D616D-DDC6-40E8-B57C-24E116A30B40}" type="datetime1">
              <a:rPr lang="et-EE"/>
              <a:pPr>
                <a:defRPr/>
              </a:pPr>
              <a:t>5.11.2018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821299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lt, graafik ja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062" y="457200"/>
            <a:ext cx="4062191" cy="1128532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03898" y="457200"/>
            <a:ext cx="7227986" cy="561399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t-EE" noProof="0" smtClean="0"/>
              <a:t>Pildi lisamiseks klõpsake ikooni</a:t>
            </a:r>
            <a:endParaRPr lang="et-E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4062" y="1637858"/>
            <a:ext cx="4062191" cy="4433332"/>
          </a:xfr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03899" y="5781040"/>
            <a:ext cx="7221960" cy="290150"/>
          </a:xfrm>
        </p:spPr>
        <p:txBody>
          <a:bodyPr lIns="180000" rIns="180000" anchor="ctr">
            <a:normAutofit/>
          </a:bodyPr>
          <a:lstStyle>
            <a:lvl1pPr marL="0" indent="0">
              <a:buFont typeface="Arial" charset="0"/>
              <a:buNone/>
              <a:defRPr sz="1200" i="1">
                <a:solidFill>
                  <a:schemeClr val="bg1"/>
                </a:solidFill>
              </a:defRPr>
            </a:lvl1pPr>
            <a:lvl2pPr marL="360000" indent="0">
              <a:buFont typeface="Arial" charset="0"/>
              <a:buNone/>
              <a:defRPr/>
            </a:lvl2pPr>
            <a:lvl3pPr marL="720000" indent="0">
              <a:buNone/>
              <a:defRPr/>
            </a:lvl3pPr>
            <a:lvl4pPr marL="90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>
          <a:xfrm>
            <a:off x="10687050" y="6238875"/>
            <a:ext cx="8413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60A58-D142-4154-AD19-FCEB4C731AD1}" type="datetime1">
              <a:rPr lang="et-EE"/>
              <a:pPr>
                <a:defRPr/>
              </a:pPr>
              <a:t>5.11.2018</a:t>
            </a:fld>
            <a:endParaRPr lang="et-EE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500AC-968F-47A8-9BDD-2D7EEF56300D}" type="slidenum">
              <a:rPr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90610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sislaid Roh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/>
          <p:nvPr userDrawn="1"/>
        </p:nvSpPr>
        <p:spPr>
          <a:xfrm>
            <a:off x="0" y="4410075"/>
            <a:ext cx="9744075" cy="2441575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t-EE"/>
          </a:p>
        </p:txBody>
      </p:sp>
      <p:sp>
        <p:nvSpPr>
          <p:cNvPr id="7" name="Rectangle 6"/>
          <p:cNvSpPr/>
          <p:nvPr userDrawn="1"/>
        </p:nvSpPr>
        <p:spPr>
          <a:xfrm>
            <a:off x="-1588" y="4370388"/>
            <a:ext cx="12193588" cy="34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t-EE"/>
          </a:p>
        </p:txBody>
      </p:sp>
      <p:pic>
        <p:nvPicPr>
          <p:cNvPr id="8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563" y="5256213"/>
            <a:ext cx="15049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361503"/>
          </a:xfrm>
        </p:spPr>
        <p:txBody>
          <a:bodyPr rtlCol="0" anchor="ctr">
            <a:normAutofit/>
          </a:bodyPr>
          <a:lstStyle>
            <a:lvl1pPr algn="ctr">
              <a:defRPr/>
            </a:lvl1pPr>
          </a:lstStyle>
          <a:p>
            <a:pPr lvl="0"/>
            <a:r>
              <a:rPr lang="et-EE" noProof="0" smtClean="0"/>
              <a:t>Pildi lisamiseks klõpsake ikooni</a:t>
            </a:r>
            <a:endParaRPr lang="et-EE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4061" y="5914800"/>
            <a:ext cx="8879818" cy="3168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smtClean="0"/>
              <a:t>Klõpsake laadi muutmiseks</a:t>
            </a:r>
            <a:endParaRPr lang="et-E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4062" y="4554000"/>
            <a:ext cx="8866800" cy="1173600"/>
          </a:xfrm>
        </p:spPr>
        <p:txBody>
          <a:bodyPr>
            <a:normAutofit/>
          </a:bodyPr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93700" y="4081645"/>
            <a:ext cx="9350375" cy="279218"/>
          </a:xfrm>
        </p:spPr>
        <p:txBody>
          <a:bodyPr anchor="ctr">
            <a:normAutofit/>
          </a:bodyPr>
          <a:lstStyle>
            <a:lvl1pPr marL="0" indent="0">
              <a:buFont typeface="Arial" charset="0"/>
              <a:buNone/>
              <a:defRPr sz="1200" i="1">
                <a:solidFill>
                  <a:schemeClr val="bg1"/>
                </a:solidFill>
              </a:defRPr>
            </a:lvl1pPr>
            <a:lvl2pPr marL="360000" indent="0">
              <a:buFont typeface="Arial" charset="0"/>
              <a:buNone/>
              <a:defRPr/>
            </a:lvl2pPr>
            <a:lvl3pPr marL="720000" indent="0">
              <a:buNone/>
              <a:defRPr/>
            </a:lvl3pPr>
            <a:lvl4pPr marL="90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9" name="Date Placeholder 5"/>
          <p:cNvSpPr>
            <a:spLocks noGrp="1"/>
          </p:cNvSpPr>
          <p:nvPr>
            <p:ph type="dt" sz="half" idx="13"/>
          </p:nvPr>
        </p:nvSpPr>
        <p:spPr>
          <a:xfrm>
            <a:off x="393700" y="6303963"/>
            <a:ext cx="1050925" cy="233362"/>
          </a:xfrm>
        </p:spPr>
        <p:txBody>
          <a:bodyPr/>
          <a:lstStyle>
            <a:lvl1pPr algn="l">
              <a:defRPr sz="1800" i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67DD18C-3F08-4F75-BF94-7672DE3284AC}" type="datetime1">
              <a:rPr lang="et-EE"/>
              <a:pPr>
                <a:defRPr/>
              </a:pPr>
              <a:t>5.11.2018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55459374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õpu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0" y="5524500"/>
            <a:ext cx="17081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752752"/>
          </a:xfrm>
        </p:spPr>
        <p:txBody>
          <a:bodyPr rtlCol="0" anchor="ctr">
            <a:normAutofit/>
          </a:bodyPr>
          <a:lstStyle>
            <a:lvl1pPr algn="ctr">
              <a:defRPr/>
            </a:lvl1pPr>
          </a:lstStyle>
          <a:p>
            <a:pPr lvl="0"/>
            <a:r>
              <a:rPr lang="et-EE" noProof="0" smtClean="0"/>
              <a:t>Pildi lisamiseks klõpsake ikooni</a:t>
            </a:r>
            <a:endParaRPr lang="et-EE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4062" y="5702901"/>
            <a:ext cx="8888161" cy="4320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smtClean="0"/>
              <a:t>Klõpsake laadi muutmiseks</a:t>
            </a:r>
            <a:endParaRPr lang="et-E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4064" y="4852300"/>
            <a:ext cx="8888160" cy="839966"/>
          </a:xfrm>
        </p:spPr>
        <p:txBody>
          <a:bodyPr anchor="b">
            <a:normAutofit/>
          </a:bodyPr>
          <a:lstStyle>
            <a:lvl1pPr algn="l">
              <a:lnSpc>
                <a:spcPts val="4400"/>
              </a:lnSpc>
              <a:defRPr sz="4400" baseline="0">
                <a:solidFill>
                  <a:schemeClr val="accent2"/>
                </a:solidFill>
              </a:defRPr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93700" y="4473237"/>
            <a:ext cx="8888523" cy="290150"/>
          </a:xfrm>
        </p:spPr>
        <p:txBody>
          <a:bodyPr anchor="ctr">
            <a:normAutofit/>
          </a:bodyPr>
          <a:lstStyle>
            <a:lvl1pPr marL="0" indent="0">
              <a:buFont typeface="Arial" charset="0"/>
              <a:buNone/>
              <a:defRPr sz="1200" i="1">
                <a:solidFill>
                  <a:schemeClr val="bg1"/>
                </a:solidFill>
              </a:defRPr>
            </a:lvl1pPr>
            <a:lvl2pPr marL="360000" indent="0">
              <a:buFont typeface="Arial" charset="0"/>
              <a:buNone/>
              <a:defRPr/>
            </a:lvl2pPr>
            <a:lvl3pPr marL="720000" indent="0">
              <a:buNone/>
              <a:defRPr/>
            </a:lvl3pPr>
            <a:lvl4pPr marL="90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3"/>
          </p:nvPr>
        </p:nvSpPr>
        <p:spPr>
          <a:xfrm>
            <a:off x="393700" y="6149975"/>
            <a:ext cx="1504950" cy="365125"/>
          </a:xfrm>
        </p:spPr>
        <p:txBody>
          <a:bodyPr/>
          <a:lstStyle>
            <a:lvl1pPr algn="l">
              <a:defRPr sz="1600" i="0" smtClean="0"/>
            </a:lvl1pPr>
          </a:lstStyle>
          <a:p>
            <a:pPr>
              <a:defRPr/>
            </a:pPr>
            <a:fld id="{2077539A-136B-4A86-AED3-CA0F74077FEF}" type="datetime1">
              <a:rPr lang="et-EE"/>
              <a:pPr>
                <a:defRPr/>
              </a:pPr>
              <a:t>5.11.2018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269590936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aheslaid kolm pil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4"/>
          <p:cNvSpPr/>
          <p:nvPr userDrawn="1"/>
        </p:nvSpPr>
        <p:spPr>
          <a:xfrm>
            <a:off x="0" y="4913313"/>
            <a:ext cx="12192000" cy="19446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t-EE"/>
          </a:p>
        </p:txBody>
      </p:sp>
      <p:sp>
        <p:nvSpPr>
          <p:cNvPr id="11" name="Rectangle 15"/>
          <p:cNvSpPr/>
          <p:nvPr userDrawn="1"/>
        </p:nvSpPr>
        <p:spPr>
          <a:xfrm>
            <a:off x="-1588" y="4913313"/>
            <a:ext cx="12193588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t-E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000" y="5076000"/>
            <a:ext cx="9642213" cy="828000"/>
          </a:xfrm>
        </p:spPr>
        <p:txBody>
          <a:bodyPr anchor="b">
            <a:normAutofit/>
          </a:bodyPr>
          <a:lstStyle>
            <a:lvl1pPr>
              <a:lnSpc>
                <a:spcPts val="44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4062" y="5904000"/>
            <a:ext cx="9640800" cy="432000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4032000" cy="4896000"/>
          </a:xfrm>
        </p:spPr>
        <p:txBody>
          <a:bodyPr rtlCol="0">
            <a:normAutofit/>
          </a:bodyPr>
          <a:lstStyle/>
          <a:p>
            <a:pPr lvl="0"/>
            <a:r>
              <a:rPr lang="et-EE" noProof="0" smtClean="0"/>
              <a:t>Pildi lisamiseks klõpsake ikooni</a:t>
            </a:r>
            <a:endParaRPr lang="et-EE" noProof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080000" y="-1"/>
            <a:ext cx="4032000" cy="4896000"/>
          </a:xfrm>
        </p:spPr>
        <p:txBody>
          <a:bodyPr rtlCol="0">
            <a:normAutofit/>
          </a:bodyPr>
          <a:lstStyle/>
          <a:p>
            <a:pPr lvl="0"/>
            <a:r>
              <a:rPr lang="et-EE" noProof="0" smtClean="0"/>
              <a:t>Pildi lisamiseks klõpsake ikooni</a:t>
            </a:r>
            <a:endParaRPr lang="et-EE" noProof="0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8160000" y="-1"/>
            <a:ext cx="4032000" cy="4896000"/>
          </a:xfrm>
        </p:spPr>
        <p:txBody>
          <a:bodyPr rtlCol="0">
            <a:normAutofit/>
          </a:bodyPr>
          <a:lstStyle/>
          <a:p>
            <a:pPr lvl="0"/>
            <a:r>
              <a:rPr lang="et-EE" noProof="0" smtClean="0"/>
              <a:t>Pildi lisamiseks klõpsake ikooni</a:t>
            </a:r>
            <a:endParaRPr lang="et-EE" noProof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0" y="4616781"/>
            <a:ext cx="4031999" cy="279218"/>
          </a:xfrm>
        </p:spPr>
        <p:txBody>
          <a:bodyPr lIns="180000" rIns="180000" anchor="ctr">
            <a:normAutofit/>
          </a:bodyPr>
          <a:lstStyle>
            <a:lvl1pPr marL="0" indent="0">
              <a:buFont typeface="Arial" charset="0"/>
              <a:buNone/>
              <a:defRPr sz="1200" i="1">
                <a:solidFill>
                  <a:schemeClr val="bg2"/>
                </a:solidFill>
              </a:defRPr>
            </a:lvl1pPr>
            <a:lvl2pPr marL="360000" indent="0">
              <a:buFont typeface="Arial" charset="0"/>
              <a:buNone/>
              <a:defRPr/>
            </a:lvl2pPr>
            <a:lvl3pPr marL="720000" indent="0">
              <a:buNone/>
              <a:defRPr/>
            </a:lvl3pPr>
            <a:lvl4pPr marL="90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079999" y="4616781"/>
            <a:ext cx="4031999" cy="279218"/>
          </a:xfrm>
        </p:spPr>
        <p:txBody>
          <a:bodyPr lIns="180000" rIns="180000" anchor="ctr">
            <a:normAutofit/>
          </a:bodyPr>
          <a:lstStyle>
            <a:lvl1pPr marL="0" indent="0">
              <a:buFont typeface="Arial" charset="0"/>
              <a:buNone/>
              <a:defRPr sz="1200" i="1">
                <a:solidFill>
                  <a:schemeClr val="bg2"/>
                </a:solidFill>
              </a:defRPr>
            </a:lvl1pPr>
            <a:lvl2pPr marL="360000" indent="0">
              <a:buFont typeface="Arial" charset="0"/>
              <a:buNone/>
              <a:defRPr/>
            </a:lvl2pPr>
            <a:lvl3pPr marL="720000" indent="0">
              <a:buNone/>
              <a:defRPr/>
            </a:lvl3pPr>
            <a:lvl4pPr marL="90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160001" y="4616781"/>
            <a:ext cx="4031999" cy="279218"/>
          </a:xfrm>
        </p:spPr>
        <p:txBody>
          <a:bodyPr lIns="180000" rIns="180000" anchor="ctr">
            <a:normAutofit/>
          </a:bodyPr>
          <a:lstStyle>
            <a:lvl1pPr marL="0" indent="0">
              <a:buFont typeface="Arial" charset="0"/>
              <a:buNone/>
              <a:defRPr sz="1200" i="1">
                <a:solidFill>
                  <a:schemeClr val="bg2"/>
                </a:solidFill>
              </a:defRPr>
            </a:lvl1pPr>
            <a:lvl2pPr marL="360000" indent="0">
              <a:buFont typeface="Arial" charset="0"/>
              <a:buNone/>
              <a:defRPr/>
            </a:lvl2pPr>
            <a:lvl3pPr marL="720000" indent="0">
              <a:buNone/>
              <a:defRPr/>
            </a:lvl3pPr>
            <a:lvl4pPr marL="90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t-EE" smtClean="0"/>
              <a:t>Muutke teksti laade</a:t>
            </a:r>
          </a:p>
        </p:txBody>
      </p:sp>
    </p:spTree>
    <p:extLst>
      <p:ext uri="{BB962C8B-B14F-4D97-AF65-F5344CB8AC3E}">
        <p14:creationId xmlns:p14="http://schemas.microsoft.com/office/powerpoint/2010/main" val="3305328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aheslaid üks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/>
          <p:nvPr userDrawn="1"/>
        </p:nvSpPr>
        <p:spPr>
          <a:xfrm>
            <a:off x="0" y="4913313"/>
            <a:ext cx="12192000" cy="19446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t-EE"/>
          </a:p>
        </p:txBody>
      </p:sp>
      <p:sp>
        <p:nvSpPr>
          <p:cNvPr id="8" name="Rectangle 5"/>
          <p:cNvSpPr/>
          <p:nvPr userDrawn="1"/>
        </p:nvSpPr>
        <p:spPr>
          <a:xfrm>
            <a:off x="-1588" y="4913313"/>
            <a:ext cx="12193588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t-EE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4896000"/>
          </a:xfrm>
        </p:spPr>
        <p:txBody>
          <a:bodyPr rtlCol="0" anchor="ctr">
            <a:normAutofit/>
          </a:bodyPr>
          <a:lstStyle>
            <a:lvl1pPr algn="ctr">
              <a:defRPr/>
            </a:lvl1pPr>
          </a:lstStyle>
          <a:p>
            <a:pPr lvl="0"/>
            <a:r>
              <a:rPr lang="et-EE" noProof="0" smtClean="0"/>
              <a:t>Pildi lisamiseks klõpsake ikooni</a:t>
            </a:r>
            <a:endParaRPr lang="et-EE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4061" y="5922330"/>
            <a:ext cx="11354916" cy="432000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smtClean="0"/>
              <a:t>Klõpsake laadi muutmiseks</a:t>
            </a:r>
            <a:endParaRPr lang="et-E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5076000"/>
            <a:ext cx="11354915" cy="836206"/>
          </a:xfrm>
        </p:spPr>
        <p:txBody>
          <a:bodyPr anchor="b">
            <a:normAutofit/>
          </a:bodyPr>
          <a:lstStyle>
            <a:lvl1pPr algn="l">
              <a:lnSpc>
                <a:spcPts val="44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93700" y="4605851"/>
            <a:ext cx="8888523" cy="290150"/>
          </a:xfrm>
        </p:spPr>
        <p:txBody>
          <a:bodyPr anchor="ctr">
            <a:normAutofit/>
          </a:bodyPr>
          <a:lstStyle>
            <a:lvl1pPr marL="0" indent="0">
              <a:buFont typeface="Arial" charset="0"/>
              <a:buNone/>
              <a:defRPr sz="1200" i="1">
                <a:solidFill>
                  <a:schemeClr val="bg1"/>
                </a:solidFill>
              </a:defRPr>
            </a:lvl1pPr>
            <a:lvl2pPr marL="360000" indent="0">
              <a:buFont typeface="Arial" charset="0"/>
              <a:buNone/>
              <a:defRPr/>
            </a:lvl2pPr>
            <a:lvl3pPr marL="720000" indent="0">
              <a:buNone/>
              <a:defRPr/>
            </a:lvl3pPr>
            <a:lvl4pPr marL="90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t-EE" smtClean="0"/>
              <a:t>Muutke teksti laade</a:t>
            </a:r>
          </a:p>
        </p:txBody>
      </p:sp>
    </p:spTree>
    <p:extLst>
      <p:ext uri="{BB962C8B-B14F-4D97-AF65-F5344CB8AC3E}">
        <p14:creationId xmlns:p14="http://schemas.microsoft.com/office/powerpoint/2010/main" val="2704106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063" y="212767"/>
            <a:ext cx="10080000" cy="720000"/>
          </a:xfrm>
        </p:spPr>
        <p:txBody>
          <a:bodyPr/>
          <a:lstStyle>
            <a:lvl1pPr>
              <a:lnSpc>
                <a:spcPts val="3000"/>
              </a:lnSpc>
              <a:defRPr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063" y="1088020"/>
            <a:ext cx="10080000" cy="4999271"/>
          </a:xfrm>
        </p:spPr>
        <p:txBody>
          <a:bodyPr/>
          <a:lstStyle>
            <a:lvl1pPr marL="360000" indent="-360000">
              <a:defRPr sz="2800"/>
            </a:lvl1pPr>
            <a:lvl2pPr marL="648000" indent="-288000">
              <a:lnSpc>
                <a:spcPts val="2600"/>
              </a:lnSpc>
              <a:buSzPct val="80000"/>
              <a:buFontTx/>
              <a:buBlip>
                <a:blip r:embed="rId2"/>
              </a:buBlip>
              <a:defRPr sz="2200"/>
            </a:lvl2pPr>
            <a:lvl3pPr marL="864000" indent="-216000">
              <a:buClrTx/>
              <a:buSzPct val="80000"/>
              <a:buFont typeface="AlNile-Bold" charset="-78"/>
              <a:buChar char="●"/>
              <a:defRPr/>
            </a:lvl3pPr>
            <a:lvl4pPr marL="1080000" indent="-216000">
              <a:buClrTx/>
              <a:buSzPct val="80000"/>
              <a:buFont typeface="AlNile" charset="-78"/>
              <a:buChar char="●"/>
              <a:defRPr/>
            </a:lvl4pPr>
            <a:lvl5pPr marL="1296000" indent="-216000">
              <a:buClrTx/>
              <a:buSzPct val="80000"/>
              <a:buFont typeface="AlNile" charset="-78"/>
              <a:buChar char="●"/>
              <a:defRPr/>
            </a:lvl5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04513" y="6238875"/>
            <a:ext cx="833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54736-C4E1-4E28-A2C9-1F71869E38AD}" type="datetime1">
              <a:rPr lang="et-EE"/>
              <a:pPr>
                <a:defRPr/>
              </a:pPr>
              <a:t>5.11.2018</a:t>
            </a:fld>
            <a:endParaRPr lang="et-E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37950" y="6238875"/>
            <a:ext cx="300038" cy="365125"/>
          </a:xfrm>
        </p:spPr>
        <p:txBody>
          <a:bodyPr/>
          <a:lstStyle>
            <a:lvl1pPr>
              <a:defRPr sz="1600" i="0"/>
            </a:lvl1pPr>
          </a:lstStyle>
          <a:p>
            <a:pPr>
              <a:defRPr/>
            </a:pPr>
            <a:fld id="{52BF34E9-2CDB-4F05-A47F-C6AA39EBA24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3432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afik või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063" y="212769"/>
            <a:ext cx="10080000" cy="720000"/>
          </a:xfrm>
        </p:spPr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93700" y="932769"/>
            <a:ext cx="10080625" cy="396875"/>
          </a:xfrm>
        </p:spPr>
        <p:txBody>
          <a:bodyPr/>
          <a:lstStyle>
            <a:lvl1pPr marL="0" indent="0">
              <a:buFont typeface="Arial" charset="0"/>
              <a:buNone/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4"/>
          </p:nvPr>
        </p:nvSpPr>
        <p:spPr>
          <a:xfrm>
            <a:off x="10687050" y="6238875"/>
            <a:ext cx="8413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30DA8-F0AC-4A3C-924B-A20E0F6DA61A}" type="datetime1">
              <a:rPr lang="et-EE"/>
              <a:pPr>
                <a:defRPr/>
              </a:pPr>
              <a:t>5.11.2018</a:t>
            </a:fld>
            <a:endParaRPr lang="et-EE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0AD92-D8BD-4DB3-9DA1-60F67ABF17D1}" type="slidenum">
              <a:rPr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65703629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687050" y="6238875"/>
            <a:ext cx="8413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AE5F2-F932-4090-903D-8E2E25266CB3}" type="datetime1">
              <a:rPr lang="et-EE"/>
              <a:pPr>
                <a:defRPr/>
              </a:pPr>
              <a:t>5.11.2018</a:t>
            </a:fld>
            <a:endParaRPr lang="et-E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CE5AB-7E34-4238-8AE9-5B97F9D79115}" type="slidenum">
              <a:rPr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33568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he sisu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063" y="212767"/>
            <a:ext cx="10080000" cy="720000"/>
          </a:xfrm>
        </p:spPr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4062" y="1099595"/>
            <a:ext cx="4860000" cy="5077368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6063" y="1099595"/>
            <a:ext cx="4968000" cy="5077368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87050" y="6238875"/>
            <a:ext cx="841375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t-EE"/>
              <a:t>23.05.2018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902FB-1DE2-4C27-91C6-A34F7454F38B}" type="slidenum">
              <a:rPr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67760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93700" y="212725"/>
            <a:ext cx="10080625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 smtClean="0"/>
              <a:t>Muutke tiitli laadi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3700" y="1225550"/>
            <a:ext cx="10080625" cy="486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 smtClean="0"/>
              <a:t>Muutke teksti laade</a:t>
            </a:r>
          </a:p>
          <a:p>
            <a:pPr lvl="1"/>
            <a:r>
              <a:rPr lang="et-EE" altLang="et-EE" smtClean="0"/>
              <a:t>Teine tase</a:t>
            </a:r>
          </a:p>
          <a:p>
            <a:pPr lvl="2"/>
            <a:r>
              <a:rPr lang="et-EE" altLang="et-EE" smtClean="0"/>
              <a:t>Kolmas tase</a:t>
            </a:r>
          </a:p>
          <a:p>
            <a:pPr lvl="3"/>
            <a:r>
              <a:rPr lang="et-EE" altLang="et-EE" smtClean="0"/>
              <a:t>Neljas tase</a:t>
            </a:r>
          </a:p>
          <a:p>
            <a:pPr lvl="4"/>
            <a:r>
              <a:rPr lang="et-EE" altLang="et-EE" smtClean="0"/>
              <a:t>Viies tase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45788" y="6238875"/>
            <a:ext cx="782637" cy="365125"/>
          </a:xfrm>
          <a:prstGeom prst="rect">
            <a:avLst/>
          </a:prstGeom>
        </p:spPr>
        <p:txBody>
          <a:bodyPr vert="horz" lIns="0" tIns="36000" rIns="0" bIns="0" rtlCol="0" anchor="ctr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E3714C-4E1A-47F5-BFDA-7272DCE5A946}" type="datetime1">
              <a:rPr lang="et-EE"/>
              <a:pPr>
                <a:defRPr/>
              </a:pPr>
              <a:t>5.11.2018</a:t>
            </a:fld>
            <a:endParaRPr lang="et-E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00" y="6238875"/>
            <a:ext cx="10080625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8425" y="6238875"/>
            <a:ext cx="296863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b="1" i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B1F35A-E499-4BC9-A5CE-3916347494F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pic>
        <p:nvPicPr>
          <p:cNvPr id="1031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3263" y="303213"/>
            <a:ext cx="9683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hf hdr="0"/>
  <p:txStyles>
    <p:titleStyle>
      <a:lvl1pPr algn="l" rtl="0" fontAlgn="base">
        <a:lnSpc>
          <a:spcPts val="3400"/>
        </a:lnSpc>
        <a:spcBef>
          <a:spcPct val="0"/>
        </a:spcBef>
        <a:spcAft>
          <a:spcPct val="0"/>
        </a:spcAft>
        <a:defRPr sz="3600" b="1" kern="1200">
          <a:solidFill>
            <a:schemeClr val="accent1"/>
          </a:solidFill>
          <a:latin typeface="+mn-lt"/>
          <a:ea typeface="+mj-ea"/>
          <a:cs typeface="+mj-cs"/>
        </a:defRPr>
      </a:lvl1pPr>
      <a:lvl2pPr algn="l" rtl="0" fontAlgn="base">
        <a:lnSpc>
          <a:spcPts val="34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pitchFamily="34" charset="0"/>
        </a:defRPr>
      </a:lvl2pPr>
      <a:lvl3pPr algn="l" rtl="0" fontAlgn="base">
        <a:lnSpc>
          <a:spcPts val="34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pitchFamily="34" charset="0"/>
        </a:defRPr>
      </a:lvl3pPr>
      <a:lvl4pPr algn="l" rtl="0" fontAlgn="base">
        <a:lnSpc>
          <a:spcPts val="34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pitchFamily="34" charset="0"/>
        </a:defRPr>
      </a:lvl4pPr>
      <a:lvl5pPr algn="l" rtl="0" fontAlgn="base">
        <a:lnSpc>
          <a:spcPts val="34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pitchFamily="34" charset="0"/>
        </a:defRPr>
      </a:lvl5pPr>
      <a:lvl6pPr marL="457200" algn="l" rtl="0" fontAlgn="base">
        <a:lnSpc>
          <a:spcPts val="34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pitchFamily="34" charset="0"/>
        </a:defRPr>
      </a:lvl6pPr>
      <a:lvl7pPr marL="914400" algn="l" rtl="0" fontAlgn="base">
        <a:lnSpc>
          <a:spcPts val="34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pitchFamily="34" charset="0"/>
        </a:defRPr>
      </a:lvl7pPr>
      <a:lvl8pPr marL="1371600" algn="l" rtl="0" fontAlgn="base">
        <a:lnSpc>
          <a:spcPts val="34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pitchFamily="34" charset="0"/>
        </a:defRPr>
      </a:lvl8pPr>
      <a:lvl9pPr marL="1828800" algn="l" rtl="0" fontAlgn="base">
        <a:lnSpc>
          <a:spcPts val="34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pitchFamily="34" charset="0"/>
        </a:defRPr>
      </a:lvl9pPr>
    </p:titleStyle>
    <p:bodyStyle>
      <a:lvl1pPr marL="287338" indent="-287338" algn="l" rtl="0" fontAlgn="base">
        <a:spcBef>
          <a:spcPts val="400"/>
        </a:spcBef>
        <a:spcAft>
          <a:spcPts val="600"/>
        </a:spcAft>
        <a:buClr>
          <a:srgbClr val="6ECBC2"/>
        </a:buClr>
        <a:buSzPct val="80000"/>
        <a:buBlip>
          <a:blip r:embed="rId13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58775" algn="l" rtl="0" fontAlgn="base">
        <a:spcBef>
          <a:spcPts val="400"/>
        </a:spcBef>
        <a:spcAft>
          <a:spcPts val="600"/>
        </a:spcAft>
        <a:buClr>
          <a:srgbClr val="6ECBC2"/>
        </a:buClr>
        <a:buSzPct val="80000"/>
        <a:buBlip>
          <a:blip r:embed="rId13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98525" indent="-179388" algn="l" rtl="0" fontAlgn="base">
        <a:spcBef>
          <a:spcPts val="400"/>
        </a:spcBef>
        <a:spcAft>
          <a:spcPts val="600"/>
        </a:spcAft>
        <a:buSzPct val="120000"/>
        <a:buFont typeface="Arial" pitchFamily="34" charset="0"/>
        <a:buChar char="•"/>
        <a:defRPr kern="1200">
          <a:solidFill>
            <a:schemeClr val="accent2"/>
          </a:solidFill>
          <a:latin typeface="+mn-lt"/>
          <a:ea typeface="+mn-ea"/>
          <a:cs typeface="+mn-cs"/>
        </a:defRPr>
      </a:lvl3pPr>
      <a:lvl4pPr marL="1079500" indent="-179388" algn="l" rtl="0" fontAlgn="base">
        <a:spcBef>
          <a:spcPts val="400"/>
        </a:spcBef>
        <a:spcAft>
          <a:spcPts val="600"/>
        </a:spcAft>
        <a:buSzPct val="120000"/>
        <a:buFont typeface="Arial" pitchFamily="34" charset="0"/>
        <a:buChar char="•"/>
        <a:defRPr sz="1600" kern="1200">
          <a:solidFill>
            <a:srgbClr val="4677BC"/>
          </a:solidFill>
          <a:latin typeface="+mn-lt"/>
          <a:ea typeface="+mn-ea"/>
          <a:cs typeface="+mn-cs"/>
        </a:defRPr>
      </a:lvl4pPr>
      <a:lvl5pPr marL="1258888" indent="-179388" algn="l" rtl="0" fontAlgn="base">
        <a:spcBef>
          <a:spcPts val="400"/>
        </a:spcBef>
        <a:spcAft>
          <a:spcPts val="600"/>
        </a:spcAft>
        <a:buSzPct val="12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 smtClean="0"/>
              <a:t>Tartu LV LPMKO</a:t>
            </a:r>
            <a:endParaRPr lang="et-EE" dirty="0"/>
          </a:p>
        </p:txBody>
      </p:sp>
      <p:sp>
        <p:nvSpPr>
          <p:cNvPr id="4" name="Pealkiri 3"/>
          <p:cNvSpPr>
            <a:spLocks noGrp="1"/>
          </p:cNvSpPr>
          <p:nvPr>
            <p:ph type="ctrTitle"/>
          </p:nvPr>
        </p:nvSpPr>
        <p:spPr>
          <a:xfrm>
            <a:off x="394062" y="4554000"/>
            <a:ext cx="9275538" cy="1173600"/>
          </a:xfrm>
        </p:spPr>
        <p:txBody>
          <a:bodyPr>
            <a:normAutofit/>
          </a:bodyPr>
          <a:lstStyle/>
          <a:p>
            <a:pPr algn="ctr"/>
            <a:r>
              <a:rPr lang="et-EE" dirty="0" smtClean="0"/>
              <a:t>Arengustrateegia „Visioon </a:t>
            </a:r>
            <a:r>
              <a:rPr lang="et-EE" dirty="0" smtClean="0"/>
              <a:t>Tartu </a:t>
            </a:r>
            <a:r>
              <a:rPr lang="et-EE" dirty="0" smtClean="0"/>
              <a:t>2040“ </a:t>
            </a:r>
            <a:r>
              <a:rPr lang="et-EE" dirty="0" smtClean="0"/>
              <a:t>koostamine</a:t>
            </a:r>
            <a:endParaRPr lang="et-EE" dirty="0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6" name="Kuupäeva kohatäide 5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F67DD18C-3F08-4F75-BF94-7672DE3284AC}" type="datetime1">
              <a:rPr lang="et-EE" smtClean="0"/>
              <a:pPr>
                <a:defRPr/>
              </a:pPr>
              <a:t>5.11.2018</a:t>
            </a:fld>
            <a:endParaRPr lang="hr-HR" dirty="0"/>
          </a:p>
        </p:txBody>
      </p:sp>
      <p:sp>
        <p:nvSpPr>
          <p:cNvPr id="12" name="TextBox 11"/>
          <p:cNvSpPr txBox="1"/>
          <p:nvPr/>
        </p:nvSpPr>
        <p:spPr>
          <a:xfrm>
            <a:off x="79199" y="3954776"/>
            <a:ext cx="14293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400" dirty="0" smtClean="0">
                <a:solidFill>
                  <a:srgbClr val="FFFFFF"/>
                </a:solidFill>
              </a:rPr>
              <a:t>Ahto Sooaru foto</a:t>
            </a:r>
            <a:endParaRPr lang="et-EE" sz="1400" dirty="0">
              <a:solidFill>
                <a:srgbClr val="FFFFFF"/>
              </a:solidFill>
            </a:endParaRPr>
          </a:p>
        </p:txBody>
      </p:sp>
      <p:pic>
        <p:nvPicPr>
          <p:cNvPr id="7" name="Pildi kohatäide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26" b="232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2491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ubtitle 2"/>
          <p:cNvSpPr>
            <a:spLocks noGrp="1"/>
          </p:cNvSpPr>
          <p:nvPr>
            <p:ph type="subTitle" idx="1"/>
          </p:nvPr>
        </p:nvSpPr>
        <p:spPr>
          <a:xfrm>
            <a:off x="393700" y="5702300"/>
            <a:ext cx="8888413" cy="433388"/>
          </a:xfrm>
        </p:spPr>
        <p:txBody>
          <a:bodyPr/>
          <a:lstStyle/>
          <a:p>
            <a:r>
              <a:rPr lang="et-EE" altLang="et-EE" smtClean="0"/>
              <a:t>www.tartu.ee</a:t>
            </a:r>
          </a:p>
        </p:txBody>
      </p:sp>
      <p:sp>
        <p:nvSpPr>
          <p:cNvPr id="27652" name="Title 3"/>
          <p:cNvSpPr>
            <a:spLocks noGrp="1"/>
          </p:cNvSpPr>
          <p:nvPr>
            <p:ph type="ctrTitle"/>
          </p:nvPr>
        </p:nvSpPr>
        <p:spPr>
          <a:xfrm>
            <a:off x="393700" y="4852988"/>
            <a:ext cx="8888413" cy="839787"/>
          </a:xfrm>
        </p:spPr>
        <p:txBody>
          <a:bodyPr/>
          <a:lstStyle/>
          <a:p>
            <a:r>
              <a:rPr lang="et-EE" altLang="et-EE" smtClean="0"/>
              <a:t>Tänan tähelepanu eest!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3"/>
          </p:nvPr>
        </p:nvSpPr>
        <p:spPr/>
        <p:txBody>
          <a:bodyPr/>
          <a:lstStyle/>
          <a:p>
            <a:pPr>
              <a:defRPr/>
            </a:pPr>
            <a:fld id="{8E7DBBEC-40AA-4F9B-B556-B746F260D6EA}" type="datetime1">
              <a:rPr lang="et-EE"/>
              <a:pPr>
                <a:defRPr/>
              </a:pPr>
              <a:t>5.11.2018</a:t>
            </a:fld>
            <a:endParaRPr lang="et-EE"/>
          </a:p>
        </p:txBody>
      </p:sp>
      <p:sp>
        <p:nvSpPr>
          <p:cNvPr id="27654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393700" y="4473575"/>
            <a:ext cx="8888413" cy="290513"/>
          </a:xfrm>
        </p:spPr>
        <p:txBody>
          <a:bodyPr/>
          <a:lstStyle/>
          <a:p>
            <a:pPr>
              <a:buFontTx/>
              <a:buNone/>
            </a:pPr>
            <a:endParaRPr lang="et-EE" altLang="et-EE" smtClean="0"/>
          </a:p>
        </p:txBody>
      </p:sp>
      <p:pic>
        <p:nvPicPr>
          <p:cNvPr id="3" name="Pildi kohatäide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1" b="2038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394063" y="212767"/>
            <a:ext cx="10310450" cy="606630"/>
          </a:xfrm>
        </p:spPr>
        <p:txBody>
          <a:bodyPr/>
          <a:lstStyle/>
          <a:p>
            <a:pPr algn="ctr"/>
            <a:r>
              <a:rPr lang="et-EE" sz="3200" dirty="0" smtClean="0"/>
              <a:t>Tartu linna arengut suunavate dokumentide süsteem</a:t>
            </a:r>
            <a:endParaRPr lang="et-EE" sz="3200" dirty="0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354736-C4E1-4E28-A2C9-1F71869E38AD}" type="datetime1">
              <a:rPr lang="et-EE" smtClean="0"/>
              <a:pPr>
                <a:defRPr/>
              </a:pPr>
              <a:t>5.11.2018</a:t>
            </a:fld>
            <a:endParaRPr lang="et-EE" dirty="0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BF34E9-2CDB-4F05-A47F-C6AA39EBA240}" type="slidenum">
              <a:rPr lang="uk-UA" smtClean="0"/>
              <a:pPr>
                <a:defRPr/>
              </a:pPr>
              <a:t>2</a:t>
            </a:fld>
            <a:endParaRPr lang="uk-U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654" y="700644"/>
            <a:ext cx="10189027" cy="5903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93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AAE5F2-F932-4090-903D-8E2E25266CB3}" type="datetime1">
              <a:rPr lang="et-EE" smtClean="0"/>
              <a:pPr>
                <a:defRPr/>
              </a:pPr>
              <a:t>5.11.2018</a:t>
            </a:fld>
            <a:endParaRPr lang="et-EE" dirty="0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ACE5AB-7E34-4238-8AE9-5B97F9D79115}" type="slidenum">
              <a:rPr lang="et-EE" smtClean="0"/>
              <a:pPr>
                <a:defRPr/>
              </a:pPr>
              <a:t>3</a:t>
            </a:fld>
            <a:endParaRPr lang="et-EE"/>
          </a:p>
        </p:txBody>
      </p:sp>
      <p:sp>
        <p:nvSpPr>
          <p:cNvPr id="7" name="TextBox 6"/>
          <p:cNvSpPr txBox="1"/>
          <p:nvPr/>
        </p:nvSpPr>
        <p:spPr>
          <a:xfrm>
            <a:off x="535781" y="421481"/>
            <a:ext cx="48806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3200" b="1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rPr>
              <a:t>Eesmärk ja lähtetingimused</a:t>
            </a:r>
            <a:endParaRPr lang="et-EE" sz="3200" b="1" dirty="0">
              <a:solidFill>
                <a:schemeClr val="accent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782" y="1315015"/>
            <a:ext cx="10992644" cy="4657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spcBef>
                <a:spcPts val="400"/>
              </a:spcBef>
              <a:spcAft>
                <a:spcPts val="600"/>
              </a:spcAft>
              <a:buClr>
                <a:srgbClr val="6ECBC2"/>
              </a:buClr>
              <a:buSzPct val="80000"/>
              <a:buBlip>
                <a:blip r:embed="rId2"/>
              </a:buBlip>
            </a:pPr>
            <a:r>
              <a:rPr lang="et-EE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Arengustrateegia „Visioon Tartu 2040“ </a:t>
            </a:r>
            <a:r>
              <a:rPr lang="et-EE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koostamise eesmärgiks on </a:t>
            </a:r>
            <a:r>
              <a:rPr lang="et-EE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määratleda Tartu </a:t>
            </a:r>
            <a:r>
              <a:rPr lang="et-EE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linna </a:t>
            </a:r>
            <a:r>
              <a:rPr lang="et-EE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pikaajalise arengu </a:t>
            </a:r>
            <a:r>
              <a:rPr lang="et-EE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visioon ja eesmärgid </a:t>
            </a:r>
            <a:r>
              <a:rPr lang="et-EE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20 aastaks </a:t>
            </a:r>
            <a:r>
              <a:rPr lang="et-EE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ning </a:t>
            </a:r>
            <a:r>
              <a:rPr lang="et-EE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keskmise </a:t>
            </a:r>
            <a:r>
              <a:rPr lang="et-EE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ajaperioodi eesmärgid </a:t>
            </a:r>
            <a:r>
              <a:rPr lang="et-EE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10 </a:t>
            </a:r>
            <a:r>
              <a:rPr lang="et-EE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aastaks</a:t>
            </a:r>
            <a:r>
              <a:rPr lang="et-EE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.</a:t>
            </a:r>
            <a:endParaRPr lang="et-EE" sz="2800" b="1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marL="360000" indent="-360000">
              <a:spcBef>
                <a:spcPts val="400"/>
              </a:spcBef>
              <a:spcAft>
                <a:spcPts val="600"/>
              </a:spcAft>
              <a:buClr>
                <a:srgbClr val="6ECBC2"/>
              </a:buClr>
              <a:buSzPct val="80000"/>
              <a:buBlip>
                <a:blip r:embed="rId2"/>
              </a:buBlip>
            </a:pPr>
            <a:r>
              <a:rPr lang="et-EE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Visioonist lähtuvalt </a:t>
            </a:r>
            <a:r>
              <a:rPr lang="et-EE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koostatakse </a:t>
            </a:r>
            <a:r>
              <a:rPr lang="et-EE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arengukontseptsioon, mis sisaldab  prioriteetseid strateegilisi eesmärke </a:t>
            </a:r>
            <a:r>
              <a:rPr lang="et-EE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ning </a:t>
            </a:r>
            <a:r>
              <a:rPr lang="et-EE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nende saavutamiseks </a:t>
            </a:r>
            <a:r>
              <a:rPr lang="et-EE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vajalikke tegevussuundasid.</a:t>
            </a:r>
            <a:endParaRPr lang="et-EE" sz="2800" b="1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marL="360000" indent="-360000">
              <a:spcBef>
                <a:spcPts val="400"/>
              </a:spcBef>
              <a:spcAft>
                <a:spcPts val="600"/>
              </a:spcAft>
              <a:buClr>
                <a:srgbClr val="6ECBC2"/>
              </a:buClr>
              <a:buSzPct val="80000"/>
              <a:buBlip>
                <a:blip r:embed="rId2"/>
              </a:buBlip>
            </a:pPr>
            <a:r>
              <a:rPr lang="et-EE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Dokumendi </a:t>
            </a:r>
            <a:r>
              <a:rPr lang="et-EE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elluviimine toimub Tartu linna arengukava tegevuste </a:t>
            </a:r>
            <a:r>
              <a:rPr lang="et-EE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kaudu </a:t>
            </a:r>
            <a:r>
              <a:rPr lang="et-EE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vastavalt eelarvestrateegia võimalustele ning </a:t>
            </a:r>
            <a:r>
              <a:rPr lang="et-EE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arvestades  </a:t>
            </a:r>
            <a:r>
              <a:rPr lang="et-EE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üldplaneeringuga </a:t>
            </a:r>
            <a:r>
              <a:rPr lang="et-EE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ette </a:t>
            </a:r>
            <a:r>
              <a:rPr lang="et-EE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nähtud linnaruumi kasutamise </a:t>
            </a:r>
            <a:r>
              <a:rPr lang="et-EE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võimalusi.</a:t>
            </a:r>
            <a:r>
              <a:rPr lang="et-EE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/>
            </a:r>
            <a:br>
              <a:rPr lang="et-EE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</a:br>
            <a:endParaRPr lang="et-EE" sz="2800" b="1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491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200" dirty="0" smtClean="0"/>
              <a:t>Lähtetingimused</a:t>
            </a:r>
            <a:endParaRPr lang="et-EE" sz="3200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94062" y="1088020"/>
            <a:ext cx="10863746" cy="4999271"/>
          </a:xfrm>
        </p:spPr>
        <p:txBody>
          <a:bodyPr/>
          <a:lstStyle/>
          <a:p>
            <a:r>
              <a:rPr lang="et-EE" b="1" dirty="0" smtClean="0">
                <a:solidFill>
                  <a:schemeClr val="accent2">
                    <a:lumMod val="75000"/>
                  </a:schemeClr>
                </a:solidFill>
              </a:rPr>
              <a:t>Dokumendi </a:t>
            </a:r>
            <a:r>
              <a:rPr lang="et-EE" b="1" dirty="0">
                <a:solidFill>
                  <a:schemeClr val="accent2">
                    <a:lumMod val="75000"/>
                  </a:schemeClr>
                </a:solidFill>
              </a:rPr>
              <a:t>koostamise algatamise ja selle vastuvõtmise otsustab </a:t>
            </a:r>
            <a:r>
              <a:rPr lang="et-EE" b="1" dirty="0" smtClean="0">
                <a:solidFill>
                  <a:schemeClr val="accent2">
                    <a:lumMod val="75000"/>
                  </a:schemeClr>
                </a:solidFill>
              </a:rPr>
              <a:t>linnavolikogu.</a:t>
            </a:r>
            <a:endParaRPr lang="et-EE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t-EE" b="1" dirty="0" smtClean="0">
                <a:solidFill>
                  <a:schemeClr val="accent2">
                    <a:lumMod val="75000"/>
                  </a:schemeClr>
                </a:solidFill>
              </a:rPr>
              <a:t>Koostamise </a:t>
            </a:r>
            <a:r>
              <a:rPr lang="et-EE" b="1" dirty="0">
                <a:solidFill>
                  <a:schemeClr val="accent2">
                    <a:lumMod val="75000"/>
                  </a:schemeClr>
                </a:solidFill>
              </a:rPr>
              <a:t>detailsema korralduse ja ajakava kinnitab </a:t>
            </a:r>
            <a:r>
              <a:rPr lang="et-EE" b="1" dirty="0" smtClean="0">
                <a:solidFill>
                  <a:schemeClr val="accent2">
                    <a:lumMod val="75000"/>
                  </a:schemeClr>
                </a:solidFill>
              </a:rPr>
              <a:t>linnavalitsus.</a:t>
            </a:r>
            <a:endParaRPr lang="et-EE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t-EE" b="1" dirty="0" smtClean="0">
                <a:solidFill>
                  <a:schemeClr val="accent2">
                    <a:lumMod val="75000"/>
                  </a:schemeClr>
                </a:solidFill>
              </a:rPr>
              <a:t>Koostamist koordineerib </a:t>
            </a:r>
            <a:r>
              <a:rPr lang="et-EE" b="1" dirty="0">
                <a:solidFill>
                  <a:schemeClr val="accent2">
                    <a:lumMod val="75000"/>
                  </a:schemeClr>
                </a:solidFill>
              </a:rPr>
              <a:t>linnaplaneerimise ja maakorralduse </a:t>
            </a:r>
            <a:r>
              <a:rPr lang="et-EE" b="1" dirty="0" smtClean="0">
                <a:solidFill>
                  <a:schemeClr val="accent2">
                    <a:lumMod val="75000"/>
                  </a:schemeClr>
                </a:solidFill>
              </a:rPr>
              <a:t>osakond.</a:t>
            </a:r>
            <a:endParaRPr lang="et-EE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t-EE" b="1" dirty="0" smtClean="0">
                <a:solidFill>
                  <a:schemeClr val="accent2">
                    <a:lumMod val="75000"/>
                  </a:schemeClr>
                </a:solidFill>
              </a:rPr>
              <a:t>Koostamise protsessi </a:t>
            </a:r>
            <a:r>
              <a:rPr lang="et-EE" b="1" dirty="0">
                <a:solidFill>
                  <a:schemeClr val="accent2">
                    <a:lumMod val="75000"/>
                  </a:schemeClr>
                </a:solidFill>
              </a:rPr>
              <a:t>kaasatakse linnavalitsuse ja linnavolikogu liikmeid</a:t>
            </a:r>
            <a:r>
              <a:rPr lang="et-EE" b="1" dirty="0" smtClean="0">
                <a:solidFill>
                  <a:schemeClr val="accent2">
                    <a:lumMod val="75000"/>
                  </a:schemeClr>
                </a:solidFill>
              </a:rPr>
              <a:t>, linnavalitsuse </a:t>
            </a:r>
            <a:r>
              <a:rPr lang="et-EE" b="1" dirty="0">
                <a:solidFill>
                  <a:schemeClr val="accent2">
                    <a:lumMod val="75000"/>
                  </a:schemeClr>
                </a:solidFill>
              </a:rPr>
              <a:t>spetsialiste, erinevate valdkondade asjatundjad teistest Tartu linna asutustest</a:t>
            </a:r>
            <a:r>
              <a:rPr lang="et-EE" b="1" dirty="0" smtClean="0">
                <a:solidFill>
                  <a:schemeClr val="accent2">
                    <a:lumMod val="75000"/>
                  </a:schemeClr>
                </a:solidFill>
              </a:rPr>
              <a:t>, ettevõtetest </a:t>
            </a:r>
            <a:r>
              <a:rPr lang="et-EE" b="1" dirty="0">
                <a:solidFill>
                  <a:schemeClr val="accent2">
                    <a:lumMod val="75000"/>
                  </a:schemeClr>
                </a:solidFill>
              </a:rPr>
              <a:t>ja organisatsioonidest, kodanikuühendusi ja linnakodanikke ning teisi </a:t>
            </a:r>
            <a:r>
              <a:rPr lang="et-EE" b="1" dirty="0" smtClean="0">
                <a:solidFill>
                  <a:schemeClr val="accent2">
                    <a:lumMod val="75000"/>
                  </a:schemeClr>
                </a:solidFill>
              </a:rPr>
              <a:t>Tartu linna </a:t>
            </a:r>
            <a:r>
              <a:rPr lang="et-EE" b="1" dirty="0">
                <a:solidFill>
                  <a:schemeClr val="accent2">
                    <a:lumMod val="75000"/>
                  </a:schemeClr>
                </a:solidFill>
              </a:rPr>
              <a:t>heast käekäigust </a:t>
            </a:r>
            <a:r>
              <a:rPr lang="et-EE" b="1" dirty="0" smtClean="0">
                <a:solidFill>
                  <a:schemeClr val="accent2">
                    <a:lumMod val="75000"/>
                  </a:schemeClr>
                </a:solidFill>
              </a:rPr>
              <a:t>hoolijaid.</a:t>
            </a:r>
            <a:r>
              <a:rPr lang="et-EE" dirty="0"/>
              <a:t/>
            </a:r>
            <a:br>
              <a:rPr lang="et-EE" dirty="0"/>
            </a:br>
            <a:endParaRPr lang="et-EE" dirty="0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354736-C4E1-4E28-A2C9-1F71869E38AD}" type="datetime1">
              <a:rPr lang="et-EE" smtClean="0"/>
              <a:pPr>
                <a:defRPr/>
              </a:pPr>
              <a:t>5.11.2018</a:t>
            </a:fld>
            <a:endParaRPr lang="et-EE" dirty="0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BF34E9-2CDB-4F05-A47F-C6AA39EBA240}" type="slidenum">
              <a:rPr lang="uk-UA" smtClean="0"/>
              <a:pPr>
                <a:defRPr/>
              </a:pPr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1931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200" dirty="0" smtClean="0"/>
              <a:t>Lähtetingimused</a:t>
            </a:r>
            <a:endParaRPr lang="et-EE" sz="3200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94062" y="1088020"/>
            <a:ext cx="10721241" cy="4999271"/>
          </a:xfrm>
        </p:spPr>
        <p:txBody>
          <a:bodyPr/>
          <a:lstStyle/>
          <a:p>
            <a:r>
              <a:rPr lang="et-EE" sz="3200" b="1" dirty="0">
                <a:solidFill>
                  <a:schemeClr val="accent2">
                    <a:lumMod val="75000"/>
                  </a:schemeClr>
                </a:solidFill>
              </a:rPr>
              <a:t>Protsessi juhtimiseks ning </a:t>
            </a:r>
            <a:r>
              <a:rPr lang="et-EE" sz="3200" b="1" dirty="0" smtClean="0">
                <a:solidFill>
                  <a:schemeClr val="accent2">
                    <a:lumMod val="75000"/>
                  </a:schemeClr>
                </a:solidFill>
              </a:rPr>
              <a:t>„Visioon Tartu 2040“ projekti </a:t>
            </a:r>
            <a:r>
              <a:rPr lang="et-EE" sz="3200" b="1" dirty="0">
                <a:solidFill>
                  <a:schemeClr val="accent2">
                    <a:lumMod val="75000"/>
                  </a:schemeClr>
                </a:solidFill>
              </a:rPr>
              <a:t>koostamiseks </a:t>
            </a:r>
            <a:r>
              <a:rPr lang="et-EE" sz="3200" b="1" dirty="0" smtClean="0">
                <a:solidFill>
                  <a:schemeClr val="accent2">
                    <a:lumMod val="75000"/>
                  </a:schemeClr>
                </a:solidFill>
              </a:rPr>
              <a:t>kaasatakse strateegilise </a:t>
            </a:r>
            <a:r>
              <a:rPr lang="et-EE" sz="3200" b="1" dirty="0">
                <a:solidFill>
                  <a:schemeClr val="accent2">
                    <a:lumMod val="75000"/>
                  </a:schemeClr>
                </a:solidFill>
              </a:rPr>
              <a:t>planeerimise kogemust </a:t>
            </a:r>
            <a:r>
              <a:rPr lang="et-EE" sz="3200" b="1" dirty="0" smtClean="0">
                <a:solidFill>
                  <a:schemeClr val="accent2">
                    <a:lumMod val="75000"/>
                  </a:schemeClr>
                </a:solidFill>
              </a:rPr>
              <a:t>omav, eelistatult </a:t>
            </a:r>
            <a:r>
              <a:rPr lang="et-EE" sz="3200" b="1" dirty="0">
                <a:solidFill>
                  <a:schemeClr val="accent2">
                    <a:lumMod val="75000"/>
                  </a:schemeClr>
                </a:solidFill>
              </a:rPr>
              <a:t>rahvusvahelise </a:t>
            </a:r>
            <a:r>
              <a:rPr lang="et-EE" sz="3200" b="1" dirty="0" smtClean="0">
                <a:solidFill>
                  <a:schemeClr val="accent2">
                    <a:lumMod val="75000"/>
                  </a:schemeClr>
                </a:solidFill>
              </a:rPr>
              <a:t>kogemusega konsultant</a:t>
            </a:r>
            <a:r>
              <a:rPr lang="et-EE" sz="3200" b="1" dirty="0">
                <a:solidFill>
                  <a:schemeClr val="accent2">
                    <a:lumMod val="75000"/>
                  </a:schemeClr>
                </a:solidFill>
              </a:rPr>
              <a:t>, kelle ülesandeks on ajurünnakute ja seminaride läbiviimine ühtse </a:t>
            </a:r>
            <a:r>
              <a:rPr lang="et-EE" sz="3200" b="1" dirty="0" smtClean="0">
                <a:solidFill>
                  <a:schemeClr val="accent2">
                    <a:lumMod val="75000"/>
                  </a:schemeClr>
                </a:solidFill>
              </a:rPr>
              <a:t>metoodika alusel </a:t>
            </a:r>
            <a:r>
              <a:rPr lang="et-EE" sz="3200" b="1" dirty="0">
                <a:solidFill>
                  <a:schemeClr val="accent2">
                    <a:lumMod val="75000"/>
                  </a:schemeClr>
                </a:solidFill>
              </a:rPr>
              <a:t>ning tulemuste analüüs ja kokkuvõtete </a:t>
            </a:r>
            <a:r>
              <a:rPr lang="et-EE" sz="3200" b="1" dirty="0" smtClean="0">
                <a:solidFill>
                  <a:schemeClr val="accent2">
                    <a:lumMod val="75000"/>
                  </a:schemeClr>
                </a:solidFill>
              </a:rPr>
              <a:t>tegemine.</a:t>
            </a:r>
          </a:p>
          <a:p>
            <a:r>
              <a:rPr lang="et-EE" sz="3200" b="1" dirty="0" smtClean="0">
                <a:solidFill>
                  <a:schemeClr val="accent2">
                    <a:lumMod val="75000"/>
                  </a:schemeClr>
                </a:solidFill>
              </a:rPr>
              <a:t>Visioonidokumendi </a:t>
            </a:r>
            <a:r>
              <a:rPr lang="et-EE" sz="3200" b="1" dirty="0">
                <a:solidFill>
                  <a:schemeClr val="accent2">
                    <a:lumMod val="75000"/>
                  </a:schemeClr>
                </a:solidFill>
              </a:rPr>
              <a:t>koostamine ühildatakse </a:t>
            </a:r>
            <a:r>
              <a:rPr lang="et-EE" sz="3200" b="1" dirty="0" smtClean="0">
                <a:solidFill>
                  <a:schemeClr val="accent2">
                    <a:lumMod val="75000"/>
                  </a:schemeClr>
                </a:solidFill>
              </a:rPr>
              <a:t>linna üldplaneeringu koostamisega. Eeldatavaks </a:t>
            </a:r>
            <a:r>
              <a:rPr lang="et-EE" sz="3200" b="1" dirty="0">
                <a:solidFill>
                  <a:schemeClr val="accent2">
                    <a:lumMod val="75000"/>
                  </a:schemeClr>
                </a:solidFill>
              </a:rPr>
              <a:t>valmimisajaks on kavandatud 2021. II </a:t>
            </a:r>
            <a:r>
              <a:rPr lang="et-EE" sz="3200" b="1" dirty="0" smtClean="0">
                <a:solidFill>
                  <a:schemeClr val="accent2">
                    <a:lumMod val="75000"/>
                  </a:schemeClr>
                </a:solidFill>
              </a:rPr>
              <a:t>poolaasta.</a:t>
            </a:r>
            <a:r>
              <a:rPr lang="et-EE" sz="32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t-EE" sz="32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et-EE" sz="32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t-EE" sz="3200" dirty="0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354736-C4E1-4E28-A2C9-1F71869E38AD}" type="datetime1">
              <a:rPr lang="et-EE" smtClean="0"/>
              <a:pPr>
                <a:defRPr/>
              </a:pPr>
              <a:t>5.11.2018</a:t>
            </a:fld>
            <a:endParaRPr lang="et-EE" dirty="0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BF34E9-2CDB-4F05-A47F-C6AA39EBA240}" type="slidenum">
              <a:rPr lang="uk-UA" smtClean="0"/>
              <a:pPr>
                <a:defRPr/>
              </a:pPr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7076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394063" y="379021"/>
            <a:ext cx="10080000" cy="720000"/>
          </a:xfrm>
        </p:spPr>
        <p:txBody>
          <a:bodyPr/>
          <a:lstStyle/>
          <a:p>
            <a:r>
              <a:rPr lang="et-EE" sz="3200" dirty="0" smtClean="0"/>
              <a:t>„Visioon Tartu 2040“ sisaldab vähemalt:</a:t>
            </a:r>
            <a:endParaRPr lang="et-EE" sz="3200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94063" y="1408654"/>
            <a:ext cx="10921045" cy="4999271"/>
          </a:xfrm>
        </p:spPr>
        <p:txBody>
          <a:bodyPr/>
          <a:lstStyle/>
          <a:p>
            <a:r>
              <a:rPr lang="et-EE" sz="3200" b="1" dirty="0" smtClean="0">
                <a:solidFill>
                  <a:srgbClr val="FF0000"/>
                </a:solidFill>
              </a:rPr>
              <a:t>Lähtepositsiooni </a:t>
            </a:r>
            <a:r>
              <a:rPr lang="et-EE" sz="3200" b="1" dirty="0">
                <a:solidFill>
                  <a:srgbClr val="FF0000"/>
                </a:solidFill>
              </a:rPr>
              <a:t>analüüsi (sh eeldatavad muutused maailmas ja </a:t>
            </a:r>
            <a:r>
              <a:rPr lang="et-EE" sz="3200" b="1" dirty="0">
                <a:solidFill>
                  <a:srgbClr val="FF0000"/>
                </a:solidFill>
              </a:rPr>
              <a:t>sellest tulenevad </a:t>
            </a:r>
            <a:r>
              <a:rPr lang="et-EE" sz="3200" b="1" dirty="0">
                <a:solidFill>
                  <a:srgbClr val="FF0000"/>
                </a:solidFill>
              </a:rPr>
              <a:t>väljakutsed tartlastele</a:t>
            </a:r>
            <a:r>
              <a:rPr lang="et-EE" sz="3200" b="1" dirty="0" smtClean="0">
                <a:solidFill>
                  <a:srgbClr val="FF0000"/>
                </a:solidFill>
              </a:rPr>
              <a:t>).</a:t>
            </a:r>
            <a:endParaRPr lang="et-EE" sz="3200" b="1" dirty="0">
              <a:solidFill>
                <a:srgbClr val="FF0000"/>
              </a:solidFill>
            </a:endParaRPr>
          </a:p>
          <a:p>
            <a:r>
              <a:rPr lang="et-EE" sz="3200" b="1" dirty="0">
                <a:solidFill>
                  <a:srgbClr val="FF0000"/>
                </a:solidFill>
              </a:rPr>
              <a:t> </a:t>
            </a:r>
            <a:r>
              <a:rPr lang="et-EE" sz="3200" b="1" dirty="0" smtClean="0">
                <a:solidFill>
                  <a:srgbClr val="FF0000"/>
                </a:solidFill>
              </a:rPr>
              <a:t>Alternatiivseid arengustsenaariume.</a:t>
            </a:r>
            <a:endParaRPr lang="et-EE" sz="3200" b="1" dirty="0">
              <a:solidFill>
                <a:srgbClr val="FF0000"/>
              </a:solidFill>
            </a:endParaRPr>
          </a:p>
          <a:p>
            <a:r>
              <a:rPr lang="et-EE" sz="3200" b="1" dirty="0">
                <a:solidFill>
                  <a:srgbClr val="FF0000"/>
                </a:solidFill>
              </a:rPr>
              <a:t> </a:t>
            </a:r>
            <a:r>
              <a:rPr lang="et-EE" sz="3200" b="1" dirty="0" smtClean="0">
                <a:solidFill>
                  <a:srgbClr val="FF0000"/>
                </a:solidFill>
              </a:rPr>
              <a:t>Visiooni </a:t>
            </a:r>
            <a:r>
              <a:rPr lang="et-EE" sz="3200" b="1" dirty="0">
                <a:solidFill>
                  <a:srgbClr val="FF0000"/>
                </a:solidFill>
              </a:rPr>
              <a:t>aastaks 2040 ja </a:t>
            </a:r>
            <a:r>
              <a:rPr lang="et-EE" sz="3200" b="1" dirty="0" smtClean="0">
                <a:solidFill>
                  <a:srgbClr val="FF0000"/>
                </a:solidFill>
              </a:rPr>
              <a:t>allvisioone.</a:t>
            </a:r>
            <a:endParaRPr lang="et-EE" sz="3200" b="1" dirty="0">
              <a:solidFill>
                <a:srgbClr val="FF0000"/>
              </a:solidFill>
            </a:endParaRPr>
          </a:p>
          <a:p>
            <a:r>
              <a:rPr lang="et-EE" sz="3200" b="1" dirty="0">
                <a:solidFill>
                  <a:srgbClr val="FF0000"/>
                </a:solidFill>
              </a:rPr>
              <a:t> </a:t>
            </a:r>
            <a:r>
              <a:rPr lang="et-EE" sz="3200" b="1" dirty="0" smtClean="0">
                <a:solidFill>
                  <a:srgbClr val="FF0000"/>
                </a:solidFill>
              </a:rPr>
              <a:t>Pikaajalisi </a:t>
            </a:r>
            <a:r>
              <a:rPr lang="et-EE" sz="3200" b="1" dirty="0">
                <a:solidFill>
                  <a:srgbClr val="FF0000"/>
                </a:solidFill>
              </a:rPr>
              <a:t>ja keskmise ajaperioodi eesmärke </a:t>
            </a:r>
            <a:r>
              <a:rPr lang="et-EE" sz="3200" b="1" dirty="0">
                <a:solidFill>
                  <a:srgbClr val="FF0000"/>
                </a:solidFill>
              </a:rPr>
              <a:t>ja strateegilisi </a:t>
            </a:r>
            <a:r>
              <a:rPr lang="et-EE" sz="3200" b="1" dirty="0" smtClean="0">
                <a:solidFill>
                  <a:srgbClr val="FF0000"/>
                </a:solidFill>
              </a:rPr>
              <a:t>tegevussuundi </a:t>
            </a:r>
            <a:r>
              <a:rPr lang="et-EE" sz="3200" b="1" dirty="0">
                <a:solidFill>
                  <a:srgbClr val="FF0000"/>
                </a:solidFill>
              </a:rPr>
              <a:t>eesmärkide </a:t>
            </a:r>
            <a:r>
              <a:rPr lang="et-EE" sz="3200" b="1" dirty="0" smtClean="0">
                <a:solidFill>
                  <a:srgbClr val="FF0000"/>
                </a:solidFill>
              </a:rPr>
              <a:t>saavutamiseks.</a:t>
            </a:r>
            <a:endParaRPr lang="et-EE" sz="3200" b="1" dirty="0">
              <a:solidFill>
                <a:srgbClr val="FF0000"/>
              </a:solidFill>
            </a:endParaRPr>
          </a:p>
          <a:p>
            <a:r>
              <a:rPr lang="et-EE" sz="3200" b="1" dirty="0">
                <a:solidFill>
                  <a:srgbClr val="FF0000"/>
                </a:solidFill>
              </a:rPr>
              <a:t> </a:t>
            </a:r>
            <a:r>
              <a:rPr lang="et-EE" sz="3200" b="1" dirty="0" smtClean="0">
                <a:solidFill>
                  <a:srgbClr val="FF0000"/>
                </a:solidFill>
              </a:rPr>
              <a:t>Arengutaseme </a:t>
            </a:r>
            <a:r>
              <a:rPr lang="et-EE" sz="3200" b="1" dirty="0">
                <a:solidFill>
                  <a:srgbClr val="FF0000"/>
                </a:solidFill>
              </a:rPr>
              <a:t>hindamise </a:t>
            </a:r>
            <a:r>
              <a:rPr lang="et-EE" sz="3200" b="1" dirty="0" smtClean="0">
                <a:solidFill>
                  <a:srgbClr val="FF0000"/>
                </a:solidFill>
              </a:rPr>
              <a:t>mõõdikuid. </a:t>
            </a:r>
            <a:r>
              <a:rPr lang="et-EE" sz="3200" b="1" dirty="0">
                <a:solidFill>
                  <a:srgbClr val="FF0000"/>
                </a:solidFill>
              </a:rPr>
              <a:t/>
            </a:r>
            <a:br>
              <a:rPr lang="et-EE" sz="3200" b="1" dirty="0">
                <a:solidFill>
                  <a:srgbClr val="FF0000"/>
                </a:solidFill>
              </a:rPr>
            </a:br>
            <a:endParaRPr lang="et-EE" sz="3200" b="1" dirty="0">
              <a:solidFill>
                <a:srgbClr val="FF0000"/>
              </a:solidFill>
            </a:endParaRP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354736-C4E1-4E28-A2C9-1F71869E38AD}" type="datetime1">
              <a:rPr lang="et-EE" smtClean="0"/>
              <a:pPr>
                <a:defRPr/>
              </a:pPr>
              <a:t>5.11.2018</a:t>
            </a:fld>
            <a:endParaRPr lang="et-EE" dirty="0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BF34E9-2CDB-4F05-A47F-C6AA39EBA240}" type="slidenum">
              <a:rPr lang="uk-UA" smtClean="0"/>
              <a:pPr>
                <a:defRPr/>
              </a:pPr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3781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394063" y="212768"/>
            <a:ext cx="10080000" cy="476002"/>
          </a:xfrm>
        </p:spPr>
        <p:txBody>
          <a:bodyPr/>
          <a:lstStyle/>
          <a:p>
            <a:pPr algn="ctr"/>
            <a:r>
              <a:rPr lang="et-EE" sz="2800" dirty="0" smtClean="0"/>
              <a:t>Arengustrateegia „Visioon </a:t>
            </a:r>
            <a:r>
              <a:rPr lang="fi-FI" sz="2800" dirty="0" smtClean="0"/>
              <a:t>TARTU </a:t>
            </a:r>
            <a:r>
              <a:rPr lang="fi-FI" sz="2800" dirty="0"/>
              <a:t>2040“ </a:t>
            </a:r>
            <a:r>
              <a:rPr lang="fi-FI" sz="2800" dirty="0" err="1"/>
              <a:t>koostamise</a:t>
            </a:r>
            <a:r>
              <a:rPr lang="fi-FI" sz="2800" dirty="0"/>
              <a:t> </a:t>
            </a:r>
            <a:r>
              <a:rPr lang="fi-FI" sz="2800" dirty="0" err="1"/>
              <a:t>etapid</a:t>
            </a:r>
            <a:r>
              <a:rPr lang="fi-FI" sz="2800" dirty="0"/>
              <a:t> </a:t>
            </a:r>
            <a:endParaRPr lang="et-EE" dirty="0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354736-C4E1-4E28-A2C9-1F71869E38AD}" type="datetime1">
              <a:rPr lang="et-EE" smtClean="0"/>
              <a:pPr>
                <a:defRPr/>
              </a:pPr>
              <a:t>5.11.2018</a:t>
            </a:fld>
            <a:endParaRPr lang="et-EE" dirty="0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BF34E9-2CDB-4F05-A47F-C6AA39EBA240}" type="slidenum">
              <a:rPr lang="uk-UA" smtClean="0"/>
              <a:pPr>
                <a:defRPr/>
              </a:pPr>
              <a:t>7</a:t>
            </a:fld>
            <a:endParaRPr lang="uk-UA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75" y="593766"/>
            <a:ext cx="9132125" cy="6127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1750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394063" y="212769"/>
            <a:ext cx="10519360" cy="720000"/>
          </a:xfrm>
        </p:spPr>
        <p:txBody>
          <a:bodyPr/>
          <a:lstStyle/>
          <a:p>
            <a:pPr algn="ctr"/>
            <a:r>
              <a:rPr lang="et-EE" sz="2800" dirty="0"/>
              <a:t>TARTU LINNA ÜLDPLANEERINGU 10 TÄHTSAMAT VÄLJAKUTSET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sz="quarter" idx="13"/>
          </p:nvPr>
        </p:nvSpPr>
        <p:spPr>
          <a:xfrm>
            <a:off x="760021" y="736270"/>
            <a:ext cx="9927029" cy="320634"/>
          </a:xfrm>
        </p:spPr>
        <p:txBody>
          <a:bodyPr/>
          <a:lstStyle/>
          <a:p>
            <a:r>
              <a:rPr lang="et-EE" dirty="0"/>
              <a:t/>
            </a:r>
            <a:br>
              <a:rPr lang="et-EE" dirty="0"/>
            </a:br>
            <a:r>
              <a:rPr lang="et-EE" sz="1500" b="1" dirty="0" smtClean="0">
                <a:solidFill>
                  <a:schemeClr val="accent5">
                    <a:lumMod val="50000"/>
                  </a:schemeClr>
                </a:solidFill>
              </a:rPr>
              <a:t>Tartu </a:t>
            </a:r>
            <a:r>
              <a:rPr lang="et-EE" sz="1500" b="1" dirty="0">
                <a:solidFill>
                  <a:schemeClr val="accent5">
                    <a:lumMod val="50000"/>
                  </a:schemeClr>
                </a:solidFill>
              </a:rPr>
              <a:t>on omanäolise loomingulise õhustiku ning ruumiliselt </a:t>
            </a:r>
            <a:r>
              <a:rPr lang="et-EE" sz="1500" b="1" dirty="0" smtClean="0">
                <a:solidFill>
                  <a:schemeClr val="accent5">
                    <a:lumMod val="50000"/>
                  </a:schemeClr>
                </a:solidFill>
              </a:rPr>
              <a:t>tiheda kultuuri- </a:t>
            </a:r>
            <a:r>
              <a:rPr lang="et-EE" sz="1500" b="1" dirty="0">
                <a:solidFill>
                  <a:schemeClr val="accent5">
                    <a:lumMod val="50000"/>
                  </a:schemeClr>
                </a:solidFill>
              </a:rPr>
              <a:t>ja haridusvõrgustikuga </a:t>
            </a:r>
            <a:r>
              <a:rPr lang="et-EE" sz="1500" b="1" dirty="0" err="1">
                <a:solidFill>
                  <a:schemeClr val="accent5">
                    <a:lumMod val="50000"/>
                  </a:schemeClr>
                </a:solidFill>
              </a:rPr>
              <a:t>rahvusvahelistuv</a:t>
            </a:r>
            <a:r>
              <a:rPr lang="et-EE" sz="1500" b="1" dirty="0">
                <a:solidFill>
                  <a:schemeClr val="accent5">
                    <a:lumMod val="50000"/>
                  </a:schemeClr>
                </a:solidFill>
              </a:rPr>
              <a:t> ülikoolilinn</a:t>
            </a:r>
            <a:r>
              <a:rPr lang="et-EE" sz="15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r>
              <a:rPr lang="et-EE" sz="1500" b="1" dirty="0" smtClean="0">
                <a:solidFill>
                  <a:schemeClr val="accent5">
                    <a:lumMod val="50000"/>
                  </a:schemeClr>
                </a:solidFill>
              </a:rPr>
              <a:t>… </a:t>
            </a:r>
            <a:r>
              <a:rPr lang="et-EE" sz="1500" b="1" dirty="0">
                <a:solidFill>
                  <a:schemeClr val="accent5">
                    <a:lumMod val="50000"/>
                  </a:schemeClr>
                </a:solidFill>
              </a:rPr>
              <a:t>on koos naabervaldade ja Nõo-Elva suunaga kujunenud ühtseks</a:t>
            </a:r>
            <a:r>
              <a:rPr lang="et-EE" sz="1500" b="1" dirty="0" smtClean="0">
                <a:solidFill>
                  <a:schemeClr val="accent5">
                    <a:lumMod val="50000"/>
                  </a:schemeClr>
                </a:solidFill>
              </a:rPr>
              <a:t>, ruumiliselt </a:t>
            </a:r>
            <a:r>
              <a:rPr lang="et-EE" sz="1500" b="1" dirty="0">
                <a:solidFill>
                  <a:schemeClr val="accent5">
                    <a:lumMod val="50000"/>
                  </a:schemeClr>
                </a:solidFill>
              </a:rPr>
              <a:t>sidusaks linnaregiooniks</a:t>
            </a:r>
            <a:r>
              <a:rPr lang="et-EE" sz="15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r>
              <a:rPr lang="et-EE" sz="1500" b="1" dirty="0" smtClean="0">
                <a:solidFill>
                  <a:schemeClr val="accent5">
                    <a:lumMod val="50000"/>
                  </a:schemeClr>
                </a:solidFill>
              </a:rPr>
              <a:t>… </a:t>
            </a:r>
            <a:r>
              <a:rPr lang="et-EE" sz="1500" b="1" dirty="0">
                <a:solidFill>
                  <a:schemeClr val="accent5">
                    <a:lumMod val="50000"/>
                  </a:schemeClr>
                </a:solidFill>
              </a:rPr>
              <a:t>kesklinn on suurema osa ööpäevast elav, jalakäijasõbralik, inimmõõtmeline aastaringselt toimiva avaliku ruumiga võimalusterohke elamise</a:t>
            </a:r>
            <a:r>
              <a:rPr lang="et-EE" sz="1500" b="1" dirty="0" smtClean="0">
                <a:solidFill>
                  <a:schemeClr val="accent5">
                    <a:lumMod val="50000"/>
                  </a:schemeClr>
                </a:solidFill>
              </a:rPr>
              <a:t>, õppimise</a:t>
            </a:r>
            <a:r>
              <a:rPr lang="et-EE" sz="1500" b="1" dirty="0">
                <a:solidFill>
                  <a:schemeClr val="accent5">
                    <a:lumMod val="50000"/>
                  </a:schemeClr>
                </a:solidFill>
              </a:rPr>
              <a:t>, vaba aja veetmise, ostmise ja asjaajamise koht</a:t>
            </a:r>
            <a:r>
              <a:rPr lang="et-EE" sz="15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r>
              <a:rPr lang="et-EE" sz="1500" b="1" dirty="0" smtClean="0">
                <a:solidFill>
                  <a:schemeClr val="accent5">
                    <a:lumMod val="50000"/>
                  </a:schemeClr>
                </a:solidFill>
              </a:rPr>
              <a:t>… </a:t>
            </a:r>
            <a:r>
              <a:rPr lang="et-EE" sz="1500" b="1" dirty="0">
                <a:solidFill>
                  <a:schemeClr val="accent5">
                    <a:lumMod val="50000"/>
                  </a:schemeClr>
                </a:solidFill>
              </a:rPr>
              <a:t>on „tarkade“ töökohtade linn</a:t>
            </a:r>
            <a:r>
              <a:rPr lang="et-EE" sz="15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r>
              <a:rPr lang="et-EE" sz="1500" b="1" dirty="0" smtClean="0">
                <a:solidFill>
                  <a:schemeClr val="accent5">
                    <a:lumMod val="50000"/>
                  </a:schemeClr>
                </a:solidFill>
              </a:rPr>
              <a:t>… </a:t>
            </a:r>
            <a:r>
              <a:rPr lang="et-EE" sz="1500" b="1" dirty="0">
                <a:solidFill>
                  <a:schemeClr val="accent5">
                    <a:lumMod val="50000"/>
                  </a:schemeClr>
                </a:solidFill>
              </a:rPr>
              <a:t>vanalinn ja miljööväärtuslikud alad on tehtud korda, linnaruum </a:t>
            </a:r>
            <a:r>
              <a:rPr lang="et-EE" sz="1500" b="1" dirty="0" smtClean="0">
                <a:solidFill>
                  <a:schemeClr val="accent5">
                    <a:lumMod val="50000"/>
                  </a:schemeClr>
                </a:solidFill>
              </a:rPr>
              <a:t>on kaasaegse</a:t>
            </a:r>
            <a:r>
              <a:rPr lang="et-EE" sz="1500" b="1" dirty="0">
                <a:solidFill>
                  <a:schemeClr val="accent5">
                    <a:lumMod val="50000"/>
                  </a:schemeClr>
                </a:solidFill>
              </a:rPr>
              <a:t>, väärika ning ajas kestva arhitektuurikeelega</a:t>
            </a:r>
            <a:r>
              <a:rPr lang="et-EE" sz="15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r>
              <a:rPr lang="et-EE" sz="1500" b="1" dirty="0" smtClean="0">
                <a:solidFill>
                  <a:schemeClr val="accent5">
                    <a:lumMod val="50000"/>
                  </a:schemeClr>
                </a:solidFill>
              </a:rPr>
              <a:t>… </a:t>
            </a:r>
            <a:r>
              <a:rPr lang="et-EE" sz="1500" b="1" dirty="0">
                <a:solidFill>
                  <a:schemeClr val="accent5">
                    <a:lumMod val="50000"/>
                  </a:schemeClr>
                </a:solidFill>
              </a:rPr>
              <a:t>arvestab kliimamuutustega. Vihmavalingute, mitmepäevaste sadude</a:t>
            </a:r>
            <a:r>
              <a:rPr lang="et-EE" sz="1500" b="1" dirty="0" smtClean="0">
                <a:solidFill>
                  <a:schemeClr val="accent5">
                    <a:lumMod val="50000"/>
                  </a:schemeClr>
                </a:solidFill>
              </a:rPr>
              <a:t>, tormide </a:t>
            </a:r>
            <a:r>
              <a:rPr lang="et-EE" sz="1500" b="1" dirty="0">
                <a:solidFill>
                  <a:schemeClr val="accent5">
                    <a:lumMod val="50000"/>
                  </a:schemeClr>
                </a:solidFill>
              </a:rPr>
              <a:t>ning ekstreemsete kuumaperioodide leevendamiseks </a:t>
            </a:r>
            <a:r>
              <a:rPr lang="et-EE" sz="1500" b="1" dirty="0" smtClean="0">
                <a:solidFill>
                  <a:schemeClr val="accent5">
                    <a:lumMod val="50000"/>
                  </a:schemeClr>
                </a:solidFill>
              </a:rPr>
              <a:t>rajatakse piisavalt </a:t>
            </a:r>
            <a:r>
              <a:rPr lang="et-EE" sz="1500" b="1" dirty="0">
                <a:solidFill>
                  <a:schemeClr val="accent5">
                    <a:lumMod val="50000"/>
                  </a:schemeClr>
                </a:solidFill>
              </a:rPr>
              <a:t>haljastust ja immutatakse vihmavett pinnasesse</a:t>
            </a:r>
            <a:r>
              <a:rPr lang="et-EE" sz="15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r>
              <a:rPr lang="et-EE" sz="1500" b="1" dirty="0" smtClean="0">
                <a:solidFill>
                  <a:schemeClr val="accent5">
                    <a:lumMod val="50000"/>
                  </a:schemeClr>
                </a:solidFill>
              </a:rPr>
              <a:t>… </a:t>
            </a:r>
            <a:r>
              <a:rPr lang="et-EE" sz="1500" b="1" dirty="0">
                <a:solidFill>
                  <a:schemeClr val="accent5">
                    <a:lumMod val="50000"/>
                  </a:schemeClr>
                </a:solidFill>
              </a:rPr>
              <a:t>on kogukonnakeskne linn, kus linnaosa arengus on võtmeroll </a:t>
            </a:r>
            <a:r>
              <a:rPr lang="et-EE" sz="1500" b="1" dirty="0" smtClean="0">
                <a:solidFill>
                  <a:schemeClr val="accent5">
                    <a:lumMod val="50000"/>
                  </a:schemeClr>
                </a:solidFill>
              </a:rPr>
              <a:t>kodanikeühendustel</a:t>
            </a:r>
            <a:r>
              <a:rPr lang="et-EE" sz="1500" b="1" dirty="0">
                <a:solidFill>
                  <a:schemeClr val="accent5">
                    <a:lumMod val="50000"/>
                  </a:schemeClr>
                </a:solidFill>
              </a:rPr>
              <a:t>, kus igal linnaosal on oma toimiv keskus ning kus ühistegevuseks on linnaosas ruumi</a:t>
            </a:r>
            <a:r>
              <a:rPr lang="et-EE" sz="15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r>
              <a:rPr lang="et-EE" sz="1500" b="1" dirty="0" smtClean="0">
                <a:solidFill>
                  <a:schemeClr val="accent5">
                    <a:lumMod val="50000"/>
                  </a:schemeClr>
                </a:solidFill>
              </a:rPr>
              <a:t>… </a:t>
            </a:r>
            <a:r>
              <a:rPr lang="et-EE" sz="1500" b="1" dirty="0">
                <a:solidFill>
                  <a:schemeClr val="accent5">
                    <a:lumMod val="50000"/>
                  </a:schemeClr>
                </a:solidFill>
              </a:rPr>
              <a:t>on sidusa rohe- ja puhkealade võrgustikuga linn. Võrgustiku </a:t>
            </a:r>
            <a:r>
              <a:rPr lang="et-EE" sz="1500" b="1" dirty="0" smtClean="0">
                <a:solidFill>
                  <a:schemeClr val="accent5">
                    <a:lumMod val="50000"/>
                  </a:schemeClr>
                </a:solidFill>
              </a:rPr>
              <a:t>selgrooks on </a:t>
            </a:r>
            <a:r>
              <a:rPr lang="et-EE" sz="1500" b="1" dirty="0">
                <a:solidFill>
                  <a:schemeClr val="accent5">
                    <a:lumMod val="50000"/>
                  </a:schemeClr>
                </a:solidFill>
              </a:rPr>
              <a:t>Emajõgi ning selle kaldapealsed ja </a:t>
            </a:r>
            <a:r>
              <a:rPr lang="et-EE" sz="1500" b="1" dirty="0" smtClean="0">
                <a:solidFill>
                  <a:schemeClr val="accent5">
                    <a:lumMod val="50000"/>
                  </a:schemeClr>
                </a:solidFill>
              </a:rPr>
              <a:t>lammialad</a:t>
            </a:r>
            <a:r>
              <a:rPr lang="et-EE" sz="1500" b="1" dirty="0">
                <a:solidFill>
                  <a:schemeClr val="accent5">
                    <a:lumMod val="50000"/>
                  </a:schemeClr>
                </a:solidFill>
              </a:rPr>
              <a:t>. Jõekaldad on </a:t>
            </a:r>
            <a:r>
              <a:rPr lang="et-EE" sz="1500" b="1" dirty="0" smtClean="0">
                <a:solidFill>
                  <a:schemeClr val="accent5">
                    <a:lumMod val="50000"/>
                  </a:schemeClr>
                </a:solidFill>
              </a:rPr>
              <a:t>käidavad ja </a:t>
            </a:r>
            <a:r>
              <a:rPr lang="et-EE" sz="1500" b="1" dirty="0">
                <a:solidFill>
                  <a:schemeClr val="accent5">
                    <a:lumMod val="50000"/>
                  </a:schemeClr>
                </a:solidFill>
              </a:rPr>
              <a:t>juurdepääsetavad kogu linna territooriumil. Tähtsustatakse alleesid </a:t>
            </a:r>
            <a:r>
              <a:rPr lang="et-EE" sz="1500" b="1" dirty="0" smtClean="0">
                <a:solidFill>
                  <a:schemeClr val="accent5">
                    <a:lumMod val="50000"/>
                  </a:schemeClr>
                </a:solidFill>
              </a:rPr>
              <a:t>kui roheelemente.</a:t>
            </a:r>
          </a:p>
          <a:p>
            <a:r>
              <a:rPr lang="et-EE" sz="1500" b="1" dirty="0" smtClean="0">
                <a:solidFill>
                  <a:schemeClr val="accent5">
                    <a:lumMod val="50000"/>
                  </a:schemeClr>
                </a:solidFill>
              </a:rPr>
              <a:t>… </a:t>
            </a:r>
            <a:r>
              <a:rPr lang="et-EE" sz="1500" b="1" dirty="0">
                <a:solidFill>
                  <a:schemeClr val="accent5">
                    <a:lumMod val="50000"/>
                  </a:schemeClr>
                </a:solidFill>
              </a:rPr>
              <a:t>on linn, kus ühistransport ja kergliiklus on prioriteetsed. Kergliiklusteede võrk on katkematu ja haarab kogu linnaregiooni, läbi on kaalutud </a:t>
            </a:r>
            <a:r>
              <a:rPr lang="et-EE" sz="1500" b="1" dirty="0" smtClean="0">
                <a:solidFill>
                  <a:schemeClr val="accent5">
                    <a:lumMod val="50000"/>
                  </a:schemeClr>
                </a:solidFill>
              </a:rPr>
              <a:t>ja võimalusel </a:t>
            </a:r>
            <a:r>
              <a:rPr lang="et-EE" sz="1500" b="1" dirty="0">
                <a:solidFill>
                  <a:schemeClr val="accent5">
                    <a:lumMod val="50000"/>
                  </a:schemeClr>
                </a:solidFill>
              </a:rPr>
              <a:t>ellu viidud rööbastransport. Kesklinna ja </a:t>
            </a:r>
            <a:r>
              <a:rPr lang="et-EE" sz="1500" b="1" dirty="0" smtClean="0">
                <a:solidFill>
                  <a:schemeClr val="accent5">
                    <a:lumMod val="50000"/>
                  </a:schemeClr>
                </a:solidFill>
              </a:rPr>
              <a:t>elamupiirkondasid läbiv </a:t>
            </a:r>
            <a:r>
              <a:rPr lang="et-EE" sz="1500" b="1" dirty="0">
                <a:solidFill>
                  <a:schemeClr val="accent5">
                    <a:lumMod val="50000"/>
                  </a:schemeClr>
                </a:solidFill>
              </a:rPr>
              <a:t>liiklus on suunatud magistraaltänavatele</a:t>
            </a:r>
            <a:r>
              <a:rPr lang="et-EE" sz="15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r>
              <a:rPr lang="et-EE" sz="1500" b="1" dirty="0" smtClean="0">
                <a:solidFill>
                  <a:schemeClr val="accent5">
                    <a:lumMod val="50000"/>
                  </a:schemeClr>
                </a:solidFill>
              </a:rPr>
              <a:t>… </a:t>
            </a:r>
            <a:r>
              <a:rPr lang="et-EE" sz="1500" b="1" dirty="0">
                <a:solidFill>
                  <a:schemeClr val="accent5">
                    <a:lumMod val="50000"/>
                  </a:schemeClr>
                </a:solidFill>
              </a:rPr>
              <a:t>eelistab linnakeskkonnas kortermaju. Lasteaiad, koolid, sportimis- </a:t>
            </a:r>
            <a:r>
              <a:rPr lang="et-EE" sz="1500" b="1" dirty="0" smtClean="0">
                <a:solidFill>
                  <a:schemeClr val="accent5">
                    <a:lumMod val="50000"/>
                  </a:schemeClr>
                </a:solidFill>
              </a:rPr>
              <a:t>ja puhkevõimalused </a:t>
            </a:r>
            <a:r>
              <a:rPr lang="et-EE" sz="1500" b="1" dirty="0">
                <a:solidFill>
                  <a:schemeClr val="accent5">
                    <a:lumMod val="50000"/>
                  </a:schemeClr>
                </a:solidFill>
              </a:rPr>
              <a:t>asuvad elanikule võimalikult lähedal. </a:t>
            </a:r>
            <a:br>
              <a:rPr lang="et-EE" sz="1500" b="1" dirty="0">
                <a:solidFill>
                  <a:schemeClr val="accent5">
                    <a:lumMod val="50000"/>
                  </a:schemeClr>
                </a:solidFill>
              </a:rPr>
            </a:br>
            <a:endParaRPr lang="et-EE" sz="15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2BC30DA8-F0AC-4A3C-924B-A20E0F6DA61A}" type="datetime1">
              <a:rPr lang="et-EE" smtClean="0"/>
              <a:pPr>
                <a:defRPr/>
              </a:pPr>
              <a:t>5.11.2018</a:t>
            </a:fld>
            <a:endParaRPr lang="et-EE" dirty="0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5A0AD92-D8BD-4DB3-9DA1-60F67ABF17D1}" type="slidenum">
              <a:rPr lang="et-EE" smtClean="0"/>
              <a:pPr>
                <a:defRPr/>
              </a:pPr>
              <a:t>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256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AAE5F2-F932-4090-903D-8E2E25266CB3}" type="datetime1">
              <a:rPr lang="et-EE" smtClean="0"/>
              <a:pPr>
                <a:defRPr/>
              </a:pPr>
              <a:t>5.11.2018</a:t>
            </a:fld>
            <a:endParaRPr lang="et-EE" dirty="0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ACE5AB-7E34-4238-8AE9-5B97F9D79115}" type="slidenum">
              <a:rPr lang="et-EE" smtClean="0"/>
              <a:pPr>
                <a:defRPr/>
              </a:pPr>
              <a:t>9</a:t>
            </a:fld>
            <a:endParaRPr lang="et-E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57151"/>
            <a:ext cx="4391025" cy="6192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178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LV UUED slaidipõhjad_piltidega">
  <a:themeElements>
    <a:clrScheme name="Tartu_1">
      <a:dk1>
        <a:srgbClr val="363636"/>
      </a:dk1>
      <a:lt1>
        <a:srgbClr val="FFFFFF"/>
      </a:lt1>
      <a:dk2>
        <a:srgbClr val="363636"/>
      </a:dk2>
      <a:lt2>
        <a:srgbClr val="F9F9F9"/>
      </a:lt2>
      <a:accent1>
        <a:srgbClr val="004187"/>
      </a:accent1>
      <a:accent2>
        <a:srgbClr val="24AC9F"/>
      </a:accent2>
      <a:accent3>
        <a:srgbClr val="FBAE58"/>
      </a:accent3>
      <a:accent4>
        <a:srgbClr val="BF3452"/>
      </a:accent4>
      <a:accent5>
        <a:srgbClr val="6ECBC2"/>
      </a:accent5>
      <a:accent6>
        <a:srgbClr val="4677BC"/>
      </a:accent6>
      <a:hlink>
        <a:srgbClr val="0563C1"/>
      </a:hlink>
      <a:folHlink>
        <a:srgbClr val="24AC9F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LV UUED slaidipõhjad_piltidega" id="{1D41259C-6948-4839-BBF2-24F7EC32C2D9}" vid="{315F7143-38EF-43F2-8124-D29D46A958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TLV UUED slaidipõhjad_piltidega</Template>
  <TotalTime>1983</TotalTime>
  <Words>284</Words>
  <Application>Microsoft Office PowerPoint</Application>
  <PresentationFormat>Kohandatud</PresentationFormat>
  <Paragraphs>54</Paragraphs>
  <Slides>10</Slides>
  <Notes>0</Notes>
  <HiddenSlides>0</HiddenSlides>
  <MMClips>0</MMClips>
  <ScaleCrop>false</ScaleCrop>
  <HeadingPairs>
    <vt:vector size="4" baseType="variant">
      <vt:variant>
        <vt:lpstr>Kujundus</vt:lpstr>
      </vt:variant>
      <vt:variant>
        <vt:i4>1</vt:i4>
      </vt:variant>
      <vt:variant>
        <vt:lpstr>Slaidipealkirjad</vt:lpstr>
      </vt:variant>
      <vt:variant>
        <vt:i4>10</vt:i4>
      </vt:variant>
    </vt:vector>
  </HeadingPairs>
  <TitlesOfParts>
    <vt:vector size="11" baseType="lpstr">
      <vt:lpstr>TLV UUED slaidipõhjad_piltidega</vt:lpstr>
      <vt:lpstr>Arengustrateegia „Visioon Tartu 2040“ koostamine</vt:lpstr>
      <vt:lpstr>Tartu linna arengut suunavate dokumentide süsteem</vt:lpstr>
      <vt:lpstr>PowerPointi esitlus</vt:lpstr>
      <vt:lpstr>Lähtetingimused</vt:lpstr>
      <vt:lpstr>Lähtetingimused</vt:lpstr>
      <vt:lpstr>„Visioon Tartu 2040“ sisaldab vähemalt:</vt:lpstr>
      <vt:lpstr>Arengustrateegia „Visioon TARTU 2040“ koostamise etapid </vt:lpstr>
      <vt:lpstr>TARTU LINNA ÜLDPLANEERINGU 10 TÄHTSAMAT VÄLJAKUTSET</vt:lpstr>
      <vt:lpstr>PowerPointi esitlus</vt:lpstr>
      <vt:lpstr>Tänan tähelepanu eest!</vt:lpstr>
    </vt:vector>
  </TitlesOfParts>
  <Company>Tartu Linnavalitsus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TARTU LINNA ARENGUKAVA 2017.A TÄITMISE ÜLEVAADE</dc:title>
  <dc:creator>Tartu Linnavalitsus</dc:creator>
  <cp:lastModifiedBy>TLV</cp:lastModifiedBy>
  <cp:revision>185</cp:revision>
  <dcterms:created xsi:type="dcterms:W3CDTF">2018-05-31T07:28:46Z</dcterms:created>
  <dcterms:modified xsi:type="dcterms:W3CDTF">2018-11-05T15:41:23Z</dcterms:modified>
</cp:coreProperties>
</file>